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2"/>
  </p:notesMasterIdLst>
  <p:sldIdLst>
    <p:sldId id="514" r:id="rId2"/>
    <p:sldId id="515" r:id="rId3"/>
    <p:sldId id="589" r:id="rId4"/>
    <p:sldId id="590" r:id="rId5"/>
    <p:sldId id="593" r:id="rId6"/>
    <p:sldId id="594" r:id="rId7"/>
    <p:sldId id="596" r:id="rId8"/>
    <p:sldId id="599" r:id="rId9"/>
    <p:sldId id="598" r:id="rId10"/>
    <p:sldId id="597" r:id="rId11"/>
    <p:sldId id="519" r:id="rId12"/>
    <p:sldId id="256" r:id="rId13"/>
    <p:sldId id="257" r:id="rId14"/>
    <p:sldId id="258" r:id="rId15"/>
    <p:sldId id="517" r:id="rId16"/>
    <p:sldId id="259" r:id="rId17"/>
    <p:sldId id="260" r:id="rId18"/>
    <p:sldId id="262" r:id="rId19"/>
    <p:sldId id="261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520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4" r:id="rId41"/>
    <p:sldId id="285" r:id="rId42"/>
    <p:sldId id="287" r:id="rId43"/>
    <p:sldId id="288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516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9C2AC9-A710-96B5-E0CD-4E4BCAD3A13B}" v="1" dt="2023-01-14T04:04:29.778"/>
    <p1510:client id="{CA7D4A9C-58BF-9648-8955-D2E827954781}" v="1122" dt="2020-09-12T11:25:53.3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4595"/>
  </p:normalViewPr>
  <p:slideViewPr>
    <p:cSldViewPr snapToGrid="0" snapToObjects="1">
      <p:cViewPr varScale="1">
        <p:scale>
          <a:sx n="102" d="100"/>
          <a:sy n="102" d="100"/>
        </p:scale>
        <p:origin x="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5/10/relationships/revisionInfo" Target="revisionInfo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microsoft.com/office/2007/relationships/hdphoto" Target="../media/hdphoto3.wdp"/><Relationship Id="rId1" Type="http://schemas.openxmlformats.org/officeDocument/2006/relationships/image" Target="../media/image64.png"/></Relationships>
</file>

<file path=ppt/diagrams/_rels/drawing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4.png"/><Relationship Id="rId1" Type="http://schemas.openxmlformats.org/officeDocument/2006/relationships/image" Target="../media/image6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5FABE2-A947-564F-9533-A7EDDEC0B82C}" type="doc">
      <dgm:prSet loTypeId="urn:microsoft.com/office/officeart/2008/layout/BubblePicture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E127E1-6E04-7D4A-9E77-FE781D333F78}">
      <dgm:prSet phldrT="[Text]"/>
      <dgm:spPr/>
      <dgm:t>
        <a:bodyPr/>
        <a:lstStyle/>
        <a:p>
          <a:endParaRPr lang="en-US"/>
        </a:p>
      </dgm:t>
    </dgm:pt>
    <dgm:pt modelId="{462468C1-F13B-4D4F-B9E4-570EE5D1321E}" type="sibTrans" cxnId="{7ACD4404-8373-7E45-B32D-D4141ED56A7B}">
      <dgm:prSet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E05F49F-734B-5C44-8626-61CC9A09E287}" type="parTrans" cxnId="{7ACD4404-8373-7E45-B32D-D4141ED56A7B}">
      <dgm:prSet/>
      <dgm:spPr/>
      <dgm:t>
        <a:bodyPr/>
        <a:lstStyle/>
        <a:p>
          <a:endParaRPr lang="en-US"/>
        </a:p>
      </dgm:t>
    </dgm:pt>
    <dgm:pt modelId="{B0A226B7-610A-9649-9CFB-536C26B35392}">
      <dgm:prSet phldrT="[Text]"/>
      <dgm:spPr/>
      <dgm:t>
        <a:bodyPr/>
        <a:lstStyle/>
        <a:p>
          <a:endParaRPr lang="en-US"/>
        </a:p>
      </dgm:t>
    </dgm:pt>
    <dgm:pt modelId="{90EA48BB-92CC-2449-A340-CEF793965D27}" type="sibTrans" cxnId="{BAC4FAD7-0776-DC44-AF8A-0E83DDE04C4C}">
      <dgm:prSet/>
      <dgm:spPr>
        <a:blipFill>
          <a:blip xmlns:r="http://schemas.openxmlformats.org/officeDocument/2006/relationships"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554F47D-FE73-0249-BA29-30D0E588615F}" type="parTrans" cxnId="{BAC4FAD7-0776-DC44-AF8A-0E83DDE04C4C}">
      <dgm:prSet/>
      <dgm:spPr/>
      <dgm:t>
        <a:bodyPr/>
        <a:lstStyle/>
        <a:p>
          <a:endParaRPr lang="en-US"/>
        </a:p>
      </dgm:t>
    </dgm:pt>
    <dgm:pt modelId="{26E1AC77-4267-C54A-B8ED-F20A6601618B}" type="pres">
      <dgm:prSet presAssocID="{945FABE2-A947-564F-9533-A7EDDEC0B82C}" presName="Name0" presStyleCnt="0">
        <dgm:presLayoutVars>
          <dgm:chMax val="8"/>
          <dgm:chPref val="8"/>
          <dgm:dir/>
        </dgm:presLayoutVars>
      </dgm:prSet>
      <dgm:spPr/>
    </dgm:pt>
    <dgm:pt modelId="{B2B85731-2960-584D-BEB0-214241D18021}" type="pres">
      <dgm:prSet presAssocID="{B0A226B7-610A-9649-9CFB-536C26B35392}" presName="parent_text_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7103FCC0-D5B6-A74B-83B8-C847627BF327}" type="pres">
      <dgm:prSet presAssocID="{B0A226B7-610A-9649-9CFB-536C26B35392}" presName="image_accent_1" presStyleCnt="0"/>
      <dgm:spPr/>
    </dgm:pt>
    <dgm:pt modelId="{A235FE0A-6E10-3544-B065-6E1D5637C6C7}" type="pres">
      <dgm:prSet presAssocID="{B0A226B7-610A-9649-9CFB-536C26B35392}" presName="imageAccentRepeatNode" presStyleLbl="alignNode1" presStyleIdx="0" presStyleCnt="3"/>
      <dgm:spPr>
        <a:solidFill>
          <a:srgbClr val="FF0000"/>
        </a:solidFill>
      </dgm:spPr>
    </dgm:pt>
    <dgm:pt modelId="{26BA1DDB-C3F5-B844-9493-BD72C7349581}" type="pres">
      <dgm:prSet presAssocID="{B0A226B7-610A-9649-9CFB-536C26B35392}" presName="accent_1" presStyleLbl="alignNode1" presStyleIdx="1" presStyleCnt="3"/>
      <dgm:spPr>
        <a:solidFill>
          <a:schemeClr val="accent2">
            <a:lumMod val="50000"/>
          </a:schemeClr>
        </a:solidFill>
      </dgm:spPr>
    </dgm:pt>
    <dgm:pt modelId="{5C54D542-BA68-2A4D-A1BB-14C4A24789CB}" type="pres">
      <dgm:prSet presAssocID="{90EA48BB-92CC-2449-A340-CEF793965D27}" presName="image_1" presStyleCnt="0"/>
      <dgm:spPr/>
    </dgm:pt>
    <dgm:pt modelId="{BFFC3522-B2BF-2547-B6B6-F9A6405518CB}" type="pres">
      <dgm:prSet presAssocID="{90EA48BB-92CC-2449-A340-CEF793965D27}" presName="imageRepeatNode" presStyleLbl="fgImgPlace1" presStyleIdx="0" presStyleCnt="2" custScaleX="162322" custScaleY="122432" custLinFactNeighborX="-31095" custLinFactNeighborY="29217"/>
      <dgm:spPr/>
    </dgm:pt>
    <dgm:pt modelId="{E1F7A47C-F77C-F840-AAC7-2ECEFB013151}" type="pres">
      <dgm:prSet presAssocID="{82E127E1-6E04-7D4A-9E77-FE781D333F78}" presName="parent_text_2" presStyleLbl="revTx" presStyleIdx="1" presStyleCnt="2" custFlipHor="1" custScaleX="105864">
        <dgm:presLayoutVars>
          <dgm:chMax val="0"/>
          <dgm:chPref val="0"/>
          <dgm:bulletEnabled val="1"/>
        </dgm:presLayoutVars>
      </dgm:prSet>
      <dgm:spPr/>
    </dgm:pt>
    <dgm:pt modelId="{364F61E4-5366-A044-9933-71CBCCFEB09B}" type="pres">
      <dgm:prSet presAssocID="{82E127E1-6E04-7D4A-9E77-FE781D333F78}" presName="image_accent_2" presStyleCnt="0"/>
      <dgm:spPr/>
    </dgm:pt>
    <dgm:pt modelId="{57CE38C6-84A4-894B-9ECB-E1B17773BCA3}" type="pres">
      <dgm:prSet presAssocID="{82E127E1-6E04-7D4A-9E77-FE781D333F78}" presName="imageAccentRepeatNode" presStyleLbl="alignNode1" presStyleIdx="2" presStyleCnt="3"/>
      <dgm:spPr>
        <a:solidFill>
          <a:srgbClr val="FF0000"/>
        </a:solidFill>
      </dgm:spPr>
    </dgm:pt>
    <dgm:pt modelId="{90197510-1F04-2247-AD7B-F62B33D72B0A}" type="pres">
      <dgm:prSet presAssocID="{462468C1-F13B-4D4F-B9E4-570EE5D1321E}" presName="image_2" presStyleCnt="0"/>
      <dgm:spPr/>
    </dgm:pt>
    <dgm:pt modelId="{2934B7D1-4016-DC43-A287-D9050295FBBC}" type="pres">
      <dgm:prSet presAssocID="{462468C1-F13B-4D4F-B9E4-570EE5D1321E}" presName="imageRepeatNode" presStyleLbl="fgImgPlace1" presStyleIdx="1" presStyleCnt="2" custScaleX="258025" custScaleY="256260" custLinFactX="28205" custLinFactNeighborX="100000" custLinFactNeighborY="-41655"/>
      <dgm:spPr/>
    </dgm:pt>
  </dgm:ptLst>
  <dgm:cxnLst>
    <dgm:cxn modelId="{7ACD4404-8373-7E45-B32D-D4141ED56A7B}" srcId="{945FABE2-A947-564F-9533-A7EDDEC0B82C}" destId="{82E127E1-6E04-7D4A-9E77-FE781D333F78}" srcOrd="1" destOrd="0" parTransId="{AE05F49F-734B-5C44-8626-61CC9A09E287}" sibTransId="{462468C1-F13B-4D4F-B9E4-570EE5D1321E}"/>
    <dgm:cxn modelId="{5C44B53C-DAD8-FB48-A98E-C88C32125BFD}" type="presOf" srcId="{462468C1-F13B-4D4F-B9E4-570EE5D1321E}" destId="{2934B7D1-4016-DC43-A287-D9050295FBBC}" srcOrd="0" destOrd="0" presId="urn:microsoft.com/office/officeart/2008/layout/BubblePictureList"/>
    <dgm:cxn modelId="{47BAAB56-9AAE-A54C-9C92-5271567216E9}" type="presOf" srcId="{82E127E1-6E04-7D4A-9E77-FE781D333F78}" destId="{E1F7A47C-F77C-F840-AAC7-2ECEFB013151}" srcOrd="0" destOrd="0" presId="urn:microsoft.com/office/officeart/2008/layout/BubblePictureList"/>
    <dgm:cxn modelId="{A939759F-37F2-1744-8C7D-C9956B6924E8}" type="presOf" srcId="{945FABE2-A947-564F-9533-A7EDDEC0B82C}" destId="{26E1AC77-4267-C54A-B8ED-F20A6601618B}" srcOrd="0" destOrd="0" presId="urn:microsoft.com/office/officeart/2008/layout/BubblePictureList"/>
    <dgm:cxn modelId="{B0382EAD-2472-A049-9CFA-3AF02278A3B2}" type="presOf" srcId="{B0A226B7-610A-9649-9CFB-536C26B35392}" destId="{B2B85731-2960-584D-BEB0-214241D18021}" srcOrd="0" destOrd="0" presId="urn:microsoft.com/office/officeart/2008/layout/BubblePictureList"/>
    <dgm:cxn modelId="{BAC4FAD7-0776-DC44-AF8A-0E83DDE04C4C}" srcId="{945FABE2-A947-564F-9533-A7EDDEC0B82C}" destId="{B0A226B7-610A-9649-9CFB-536C26B35392}" srcOrd="0" destOrd="0" parTransId="{2554F47D-FE73-0249-BA29-30D0E588615F}" sibTransId="{90EA48BB-92CC-2449-A340-CEF793965D27}"/>
    <dgm:cxn modelId="{26B0A3E8-F3D9-BE41-B1A2-9CE4A92B089D}" type="presOf" srcId="{90EA48BB-92CC-2449-A340-CEF793965D27}" destId="{BFFC3522-B2BF-2547-B6B6-F9A6405518CB}" srcOrd="0" destOrd="0" presId="urn:microsoft.com/office/officeart/2008/layout/BubblePictureList"/>
    <dgm:cxn modelId="{0A57F19B-8E48-C942-83CF-D24FCC8E64A9}" type="presParOf" srcId="{26E1AC77-4267-C54A-B8ED-F20A6601618B}" destId="{B2B85731-2960-584D-BEB0-214241D18021}" srcOrd="0" destOrd="0" presId="urn:microsoft.com/office/officeart/2008/layout/BubblePictureList"/>
    <dgm:cxn modelId="{CDC7718B-B078-3142-9EFA-27926FCC9330}" type="presParOf" srcId="{26E1AC77-4267-C54A-B8ED-F20A6601618B}" destId="{7103FCC0-D5B6-A74B-83B8-C847627BF327}" srcOrd="1" destOrd="0" presId="urn:microsoft.com/office/officeart/2008/layout/BubblePictureList"/>
    <dgm:cxn modelId="{69BA5C39-5765-C342-A674-3183CAB5E994}" type="presParOf" srcId="{7103FCC0-D5B6-A74B-83B8-C847627BF327}" destId="{A235FE0A-6E10-3544-B065-6E1D5637C6C7}" srcOrd="0" destOrd="0" presId="urn:microsoft.com/office/officeart/2008/layout/BubblePictureList"/>
    <dgm:cxn modelId="{F5F41D44-8C50-9045-A7D0-0B3B64FE817E}" type="presParOf" srcId="{26E1AC77-4267-C54A-B8ED-F20A6601618B}" destId="{26BA1DDB-C3F5-B844-9493-BD72C7349581}" srcOrd="2" destOrd="0" presId="urn:microsoft.com/office/officeart/2008/layout/BubblePictureList"/>
    <dgm:cxn modelId="{744D7566-3292-1148-BA83-486B7BADDB6E}" type="presParOf" srcId="{26E1AC77-4267-C54A-B8ED-F20A6601618B}" destId="{5C54D542-BA68-2A4D-A1BB-14C4A24789CB}" srcOrd="3" destOrd="0" presId="urn:microsoft.com/office/officeart/2008/layout/BubblePictureList"/>
    <dgm:cxn modelId="{D67329CA-A931-234C-93D3-F5B60A67FF19}" type="presParOf" srcId="{5C54D542-BA68-2A4D-A1BB-14C4A24789CB}" destId="{BFFC3522-B2BF-2547-B6B6-F9A6405518CB}" srcOrd="0" destOrd="0" presId="urn:microsoft.com/office/officeart/2008/layout/BubblePictureList"/>
    <dgm:cxn modelId="{9FF7C9D5-C173-344E-958F-C21252FE9DB9}" type="presParOf" srcId="{26E1AC77-4267-C54A-B8ED-F20A6601618B}" destId="{E1F7A47C-F77C-F840-AAC7-2ECEFB013151}" srcOrd="4" destOrd="0" presId="urn:microsoft.com/office/officeart/2008/layout/BubblePictureList"/>
    <dgm:cxn modelId="{21B10D7E-E9E6-9B46-9225-B1C8EB4DF322}" type="presParOf" srcId="{26E1AC77-4267-C54A-B8ED-F20A6601618B}" destId="{364F61E4-5366-A044-9933-71CBCCFEB09B}" srcOrd="5" destOrd="0" presId="urn:microsoft.com/office/officeart/2008/layout/BubblePictureList"/>
    <dgm:cxn modelId="{8FE2EF1E-3B4F-5343-8561-C9D624F1A8D4}" type="presParOf" srcId="{364F61E4-5366-A044-9933-71CBCCFEB09B}" destId="{57CE38C6-84A4-894B-9ECB-E1B17773BCA3}" srcOrd="0" destOrd="0" presId="urn:microsoft.com/office/officeart/2008/layout/BubblePictureList"/>
    <dgm:cxn modelId="{9DFB60D0-3A08-5149-B346-9383BC116C24}" type="presParOf" srcId="{26E1AC77-4267-C54A-B8ED-F20A6601618B}" destId="{90197510-1F04-2247-AD7B-F62B33D72B0A}" srcOrd="6" destOrd="0" presId="urn:microsoft.com/office/officeart/2008/layout/BubblePictureList"/>
    <dgm:cxn modelId="{226C7914-A35C-4B46-8F40-24895021E8E7}" type="presParOf" srcId="{90197510-1F04-2247-AD7B-F62B33D72B0A}" destId="{2934B7D1-4016-DC43-A287-D9050295FBBC}" srcOrd="0" destOrd="0" presId="urn:microsoft.com/office/officeart/2008/layout/BubblePicture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5FE0A-6E10-3544-B065-6E1D5637C6C7}">
      <dsp:nvSpPr>
        <dsp:cNvPr id="0" name=""/>
        <dsp:cNvSpPr/>
      </dsp:nvSpPr>
      <dsp:spPr>
        <a:xfrm>
          <a:off x="1861241" y="1972439"/>
          <a:ext cx="1945843" cy="1946341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A1DDB-C3F5-B844-9493-BD72C7349581}">
      <dsp:nvSpPr>
        <dsp:cNvPr id="0" name=""/>
        <dsp:cNvSpPr/>
      </dsp:nvSpPr>
      <dsp:spPr>
        <a:xfrm>
          <a:off x="5091308" y="3383956"/>
          <a:ext cx="321056" cy="320741"/>
        </a:xfrm>
        <a:prstGeom prst="donut">
          <a:avLst>
            <a:gd name="adj" fmla="val 7460"/>
          </a:avLst>
        </a:prstGeom>
        <a:solidFill>
          <a:schemeClr val="accent2">
            <a:lumMod val="5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C3522-B2BF-2547-B6B6-F9A6405518CB}">
      <dsp:nvSpPr>
        <dsp:cNvPr id="0" name=""/>
        <dsp:cNvSpPr/>
      </dsp:nvSpPr>
      <dsp:spPr>
        <a:xfrm>
          <a:off x="817215" y="2370696"/>
          <a:ext cx="2917089" cy="2199689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CE38C6-84A4-894B-9ECB-E1B17773BCA3}">
      <dsp:nvSpPr>
        <dsp:cNvPr id="0" name=""/>
        <dsp:cNvSpPr/>
      </dsp:nvSpPr>
      <dsp:spPr>
        <a:xfrm>
          <a:off x="4021663" y="2361656"/>
          <a:ext cx="1018438" cy="1018227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34B7D1-4016-DC43-A287-D9050295FBBC}">
      <dsp:nvSpPr>
        <dsp:cNvPr id="0" name=""/>
        <dsp:cNvSpPr/>
      </dsp:nvSpPr>
      <dsp:spPr>
        <a:xfrm>
          <a:off x="4523630" y="1345411"/>
          <a:ext cx="2317436" cy="230206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B85731-2960-584D-BEB0-214241D18021}">
      <dsp:nvSpPr>
        <dsp:cNvPr id="0" name=""/>
        <dsp:cNvSpPr/>
      </dsp:nvSpPr>
      <dsp:spPr>
        <a:xfrm>
          <a:off x="-42336" y="1373212"/>
          <a:ext cx="2887878" cy="547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" numCol="1" spcCol="1270" anchor="b" anchorCtr="0">
          <a:noAutofit/>
        </a:bodyPr>
        <a:lstStyle/>
        <a:p>
          <a:pPr marL="0" lvl="0" indent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-42336" y="1373212"/>
        <a:ext cx="2887878" cy="547297"/>
      </dsp:txXfrm>
    </dsp:sp>
    <dsp:sp modelId="{E1F7A47C-F77C-F840-AAC7-2ECEFB013151}">
      <dsp:nvSpPr>
        <dsp:cNvPr id="0" name=""/>
        <dsp:cNvSpPr/>
      </dsp:nvSpPr>
      <dsp:spPr>
        <a:xfrm flipH="1">
          <a:off x="5113112" y="2421477"/>
          <a:ext cx="3057223" cy="898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kern="1200"/>
        </a:p>
      </dsp:txBody>
      <dsp:txXfrm>
        <a:off x="5113112" y="2421477"/>
        <a:ext cx="3057223" cy="8983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A4932-E5D8-2E4E-95A7-A7145B076C5D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848EB-B9C4-CD45-A956-F854801E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7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280AE-B0F2-CE47-AC5C-E0D8AC931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5A5AF1-B65B-9F47-9361-5447F561A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683DC-7276-5744-8E3E-0294F5ACF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67BA2-4000-2A4D-BD6F-51A540DCD32C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83DA3-D961-974B-8535-2BB92CD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BB51C-4DDB-7E4A-935E-BA833F586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1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90B6-4E95-2346-8219-A1E195A7C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839791-A479-6848-A71B-BA895BA9D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1208B-5EDB-E342-9025-8C234A08A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8C333-90C0-C849-8528-D18321177332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4628A-D952-0E41-B136-C4A984F81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09C7E-004F-B24B-A6B0-5DC5877B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08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2CAE33-BE0A-1946-B0D9-36691A30C5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13FD46-8249-884E-A8B6-B3675DD937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F61AB-DF6F-544F-B9AC-2C696D014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E7D0-F71E-F24F-93D1-FAA3BC230E06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12A9E-0BC0-3B4E-B3F1-3196C3F0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47353-B187-EF45-8E75-01B5A230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80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963F-0109-2C4B-B494-6C75211D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0F038-0C6C-584B-9921-0B8A9C97C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673B8-873B-1C44-9228-46A19E54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14895-0FDB-B547-90FB-AA777AA16BBD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117E2-9661-7D41-9F16-975E0718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42AA8-F8DD-7440-8831-947A7E9A5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80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6BB5-6364-4748-955C-66A6389E8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31CC6-366E-4944-806C-6FD3D520F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C619B-A99F-9242-A9C6-E67CB654E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87D0E-3AEF-9A4F-AF2E-5C1A3DF48F71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6F3DE-48D8-6449-AA3C-E26D4F09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77F83-8B65-194C-8282-EA2D70C51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54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E472-05AF-6943-919B-E72A3A47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85417-298A-6247-A626-9EA1C120C7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7E1A0-707D-2A40-8496-ABC9C6DCD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9625-AC13-D446-99E8-EDCD8DCAE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F20F7-CE35-A146-A2A2-CDD3624F2206}" type="datetime1">
              <a:rPr lang="en-IN" smtClean="0"/>
              <a:t>01-04-2023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F6E10-9445-9949-84B4-78564954D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21B73-3847-A248-B368-BDA3FA5B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00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8F87-B807-5143-ABDA-6670F0A61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7507F-C84E-C944-9C92-8C5D4BD61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DCF5A-8639-D347-AA3F-A92E9B09E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FAF724-6A88-1E4A-9D23-E8E894CF7E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C0BD55-F734-604D-8891-76DDB77C6B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40236A-3340-EB40-BC23-83ABB94A1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9A82E-80A4-884C-A082-4EB5E655D651}" type="datetime1">
              <a:rPr lang="en-IN" smtClean="0"/>
              <a:t>01-04-2023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199D2A-E26C-A543-ACC0-D1C7CEBDF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9FADA-2127-B943-9EA6-4AC23B18D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97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C08C-EFD4-6446-BF57-59FCC396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366B71-FA5A-EB44-A799-A4DC08069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7CF4-4BE5-CA44-9858-5CA9F969BB92}" type="datetime1">
              <a:rPr lang="en-IN" smtClean="0"/>
              <a:t>01-04-2023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3D7C5-041E-B74F-95B4-10785D517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A4CDA-0196-B54A-9044-61D7B2143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37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55736A-EA6B-C74E-92EB-1604A9B56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E7DA-A03E-584C-97F7-45D05A88C548}" type="datetime1">
              <a:rPr lang="en-IN" smtClean="0"/>
              <a:t>01-04-2023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D604B2-427E-274F-BE67-13924EE08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04DBF-59DA-7C44-9D84-3CAA2781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40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B898F-9C40-0742-A419-F2CDC570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B578B-201F-C048-8EC2-CCB1431BB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F0FAF4-72B2-F449-90B3-94A11D5B1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26EB2-FA91-EE47-A0E8-488EFAB79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69BF-DBBB-7B4B-A124-D516D5262811}" type="datetime1">
              <a:rPr lang="en-IN" smtClean="0"/>
              <a:t>01-04-2023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8FE13-B76C-4B4B-B286-0E58FB82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EEAE8-AD05-C84D-92A1-9C92A2B2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61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A0185-52C2-1C4E-8864-499BD26CF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F2254D-D20B-2B46-8224-6087F65AD4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B67B8-8F6D-A142-BF9D-CD772D267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0476F-79D5-DE47-87BB-2C9411F57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015C1-E716-6C40-A3DC-E59636FCD427}" type="datetime1">
              <a:rPr lang="en-IN" smtClean="0"/>
              <a:t>01-04-2023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8987C-8493-694A-AFB3-0ACD60BE3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0E385-7761-BC4B-A7B4-E8A30B0AC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56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53F334-6E8E-2741-87E8-B6A0E244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E2481-CCC4-3241-A7E4-2C7FDEF22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F63EC-125F-604F-BE9C-9A44278B5D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DB241-4976-724E-A5E5-A5DA7B8527B0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16C71-85BB-444C-AE8C-DAD2B4BE89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8361B-8467-C740-BE2A-7E3CC01E3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67075-526C-D240-913E-7FCF5F25C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53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microsoft.com/office/2007/relationships/hdphoto" Target="../media/hdphoto2.wdp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mailto:projects@amnayacorp.com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amnaya.in/" TargetMode="External"/><Relationship Id="rId4" Type="http://schemas.openxmlformats.org/officeDocument/2006/relationships/hyperlink" Target="http://www.amnaya.u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image" Target="../media/image7.svg"/><Relationship Id="rId21" Type="http://schemas.openxmlformats.org/officeDocument/2006/relationships/image" Target="../media/image25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Relationship Id="rId22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18" Type="http://schemas.openxmlformats.org/officeDocument/2006/relationships/image" Target="../media/image82.svg"/><Relationship Id="rId3" Type="http://schemas.openxmlformats.org/officeDocument/2006/relationships/image" Target="../media/image67.svg"/><Relationship Id="rId21" Type="http://schemas.openxmlformats.org/officeDocument/2006/relationships/image" Target="../media/image85.png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20" Type="http://schemas.openxmlformats.org/officeDocument/2006/relationships/image" Target="../media/image8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69.svg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Relationship Id="rId22" Type="http://schemas.openxmlformats.org/officeDocument/2006/relationships/image" Target="../media/image8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svg"/><Relationship Id="rId3" Type="http://schemas.openxmlformats.org/officeDocument/2006/relationships/image" Target="../media/image13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svg"/><Relationship Id="rId10" Type="http://schemas.openxmlformats.org/officeDocument/2006/relationships/image" Target="../media/image93.sv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svg"/><Relationship Id="rId7" Type="http://schemas.openxmlformats.org/officeDocument/2006/relationships/image" Target="../media/image102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svg"/><Relationship Id="rId4" Type="http://schemas.openxmlformats.org/officeDocument/2006/relationships/image" Target="../media/image99.png"/><Relationship Id="rId9" Type="http://schemas.openxmlformats.org/officeDocument/2006/relationships/image" Target="../media/image104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07.svg"/><Relationship Id="rId7" Type="http://schemas.openxmlformats.org/officeDocument/2006/relationships/image" Target="../media/image110.jpg"/><Relationship Id="rId12" Type="http://schemas.openxmlformats.org/officeDocument/2006/relationships/image" Target="../media/image112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23.svg"/><Relationship Id="rId5" Type="http://schemas.openxmlformats.org/officeDocument/2006/relationships/image" Target="../media/image109.svg"/><Relationship Id="rId10" Type="http://schemas.openxmlformats.org/officeDocument/2006/relationships/image" Target="../media/image22.png"/><Relationship Id="rId4" Type="http://schemas.openxmlformats.org/officeDocument/2006/relationships/image" Target="../media/image108.png"/><Relationship Id="rId9" Type="http://schemas.openxmlformats.org/officeDocument/2006/relationships/image" Target="../media/image1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projects@amnayacorp.com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amnaya.in/" TargetMode="External"/><Relationship Id="rId4" Type="http://schemas.openxmlformats.org/officeDocument/2006/relationships/hyperlink" Target="http://www.amnaya.us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95.png"/><Relationship Id="rId18" Type="http://schemas.openxmlformats.org/officeDocument/2006/relationships/image" Target="../media/image121.svg"/><Relationship Id="rId26" Type="http://schemas.openxmlformats.org/officeDocument/2006/relationships/image" Target="../media/image88.svg"/><Relationship Id="rId3" Type="http://schemas.openxmlformats.org/officeDocument/2006/relationships/image" Target="../media/image93.svg"/><Relationship Id="rId21" Type="http://schemas.openxmlformats.org/officeDocument/2006/relationships/image" Target="../media/image124.png"/><Relationship Id="rId7" Type="http://schemas.openxmlformats.org/officeDocument/2006/relationships/image" Target="../media/image115.svg"/><Relationship Id="rId12" Type="http://schemas.openxmlformats.org/officeDocument/2006/relationships/image" Target="../media/image117.svg"/><Relationship Id="rId17" Type="http://schemas.openxmlformats.org/officeDocument/2006/relationships/image" Target="../media/image120.png"/><Relationship Id="rId25" Type="http://schemas.openxmlformats.org/officeDocument/2006/relationships/image" Target="../media/image87.png"/><Relationship Id="rId2" Type="http://schemas.openxmlformats.org/officeDocument/2006/relationships/image" Target="../media/image92.png"/><Relationship Id="rId16" Type="http://schemas.openxmlformats.org/officeDocument/2006/relationships/image" Target="../media/image119.svg"/><Relationship Id="rId20" Type="http://schemas.openxmlformats.org/officeDocument/2006/relationships/image" Target="../media/image1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6.png"/><Relationship Id="rId24" Type="http://schemas.openxmlformats.org/officeDocument/2006/relationships/image" Target="../media/image127.svg"/><Relationship Id="rId5" Type="http://schemas.openxmlformats.org/officeDocument/2006/relationships/image" Target="../media/image100.svg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10" Type="http://schemas.openxmlformats.org/officeDocument/2006/relationships/image" Target="../media/image94.png"/><Relationship Id="rId19" Type="http://schemas.openxmlformats.org/officeDocument/2006/relationships/image" Target="../media/image122.png"/><Relationship Id="rId4" Type="http://schemas.openxmlformats.org/officeDocument/2006/relationships/image" Target="../media/image99.png"/><Relationship Id="rId9" Type="http://schemas.openxmlformats.org/officeDocument/2006/relationships/image" Target="../media/image37.svg"/><Relationship Id="rId14" Type="http://schemas.openxmlformats.org/officeDocument/2006/relationships/image" Target="../media/image96.svg"/><Relationship Id="rId22" Type="http://schemas.openxmlformats.org/officeDocument/2006/relationships/image" Target="../media/image12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microsoft.com/office/2007/relationships/hdphoto" Target="../media/hdphoto2.wdp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jp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26" Type="http://schemas.openxmlformats.org/officeDocument/2006/relationships/image" Target="../media/image49.svg"/><Relationship Id="rId3" Type="http://schemas.openxmlformats.org/officeDocument/2006/relationships/image" Target="../media/image7.svg"/><Relationship Id="rId21" Type="http://schemas.openxmlformats.org/officeDocument/2006/relationships/image" Target="../media/image44.png"/><Relationship Id="rId34" Type="http://schemas.openxmlformats.org/officeDocument/2006/relationships/image" Target="../media/image57.sv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6.png"/><Relationship Id="rId16" Type="http://schemas.openxmlformats.org/officeDocument/2006/relationships/image" Target="../media/image39.svg"/><Relationship Id="rId20" Type="http://schemas.openxmlformats.org/officeDocument/2006/relationships/image" Target="../media/image43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24" Type="http://schemas.openxmlformats.org/officeDocument/2006/relationships/image" Target="../media/image47.svg"/><Relationship Id="rId32" Type="http://schemas.openxmlformats.org/officeDocument/2006/relationships/image" Target="../media/image55.sv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svg"/><Relationship Id="rId10" Type="http://schemas.openxmlformats.org/officeDocument/2006/relationships/image" Target="../media/image33.sv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svg"/><Relationship Id="rId22" Type="http://schemas.openxmlformats.org/officeDocument/2006/relationships/image" Target="../media/image45.sv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8" Type="http://schemas.openxmlformats.org/officeDocument/2006/relationships/image" Target="../media/image3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tiff"/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microsoft.com/office/2007/relationships/hdphoto" Target="../media/hdphoto6.wdp"/><Relationship Id="rId4" Type="http://schemas.openxmlformats.org/officeDocument/2006/relationships/image" Target="../media/image13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projects@amnayacorp.com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image" Target="../media/image7.svg"/><Relationship Id="rId21" Type="http://schemas.openxmlformats.org/officeDocument/2006/relationships/image" Target="../media/image25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Relationship Id="rId22" Type="http://schemas.openxmlformats.org/officeDocument/2006/relationships/image" Target="../media/image26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26" Type="http://schemas.openxmlformats.org/officeDocument/2006/relationships/image" Target="../media/image49.svg"/><Relationship Id="rId3" Type="http://schemas.openxmlformats.org/officeDocument/2006/relationships/image" Target="../media/image7.svg"/><Relationship Id="rId21" Type="http://schemas.openxmlformats.org/officeDocument/2006/relationships/image" Target="../media/image44.png"/><Relationship Id="rId34" Type="http://schemas.openxmlformats.org/officeDocument/2006/relationships/image" Target="../media/image57.sv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6.png"/><Relationship Id="rId16" Type="http://schemas.openxmlformats.org/officeDocument/2006/relationships/image" Target="../media/image39.svg"/><Relationship Id="rId20" Type="http://schemas.openxmlformats.org/officeDocument/2006/relationships/image" Target="../media/image43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24" Type="http://schemas.openxmlformats.org/officeDocument/2006/relationships/image" Target="../media/image47.svg"/><Relationship Id="rId32" Type="http://schemas.openxmlformats.org/officeDocument/2006/relationships/image" Target="../media/image55.sv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svg"/><Relationship Id="rId10" Type="http://schemas.openxmlformats.org/officeDocument/2006/relationships/image" Target="../media/image33.sv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svg"/><Relationship Id="rId22" Type="http://schemas.openxmlformats.org/officeDocument/2006/relationships/image" Target="../media/image45.sv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8" Type="http://schemas.openxmlformats.org/officeDocument/2006/relationships/image" Target="../media/image31.sv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DAE9AA-9359-5641-B596-A7C33484E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25457-5062-EC41-B615-1166285FF001}" type="datetime1">
              <a:rPr lang="en-IN" smtClean="0"/>
              <a:t>01-04-2023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631021-FF3C-F94D-905E-E907173B4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2EDF3-9AB2-8244-BDB3-6A33F714E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5B6B-013B-2344-932B-56B54F647037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picture containing building, sitting&#10;&#10;Description automatically generated">
            <a:extLst>
              <a:ext uri="{FF2B5EF4-FFF2-40B4-BE49-F238E27FC236}">
                <a16:creationId xmlns:a16="http://schemas.microsoft.com/office/drawing/2014/main" id="{4F2EDA3F-273F-2E46-A525-A8C8A17FD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4615" b="4444"/>
          <a:stretch/>
        </p:blipFill>
        <p:spPr>
          <a:xfrm>
            <a:off x="4505035" y="1500553"/>
            <a:ext cx="3181930" cy="385689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7EE8C9-9FF9-E64A-94F7-AC48FE6D9971}"/>
              </a:ext>
            </a:extLst>
          </p:cNvPr>
          <p:cNvSpPr/>
          <p:nvPr/>
        </p:nvSpPr>
        <p:spPr>
          <a:xfrm>
            <a:off x="4671571" y="5575961"/>
            <a:ext cx="2848857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Gill Sans MT" panose="020B0502020104020203" pitchFamily="34" charset="77"/>
              </a:rPr>
              <a:t>ॐ</a:t>
            </a:r>
            <a:r>
              <a:rPr lang="en-US" dirty="0">
                <a:latin typeface="Gill Sans MT" panose="020B0502020104020203" pitchFamily="34" charset="77"/>
              </a:rPr>
              <a:t> </a:t>
            </a:r>
            <a:r>
              <a:rPr lang="en-US" dirty="0" err="1">
                <a:latin typeface="Gill Sans MT" panose="020B0502020104020203" pitchFamily="34" charset="77"/>
              </a:rPr>
              <a:t>अमनाय</a:t>
            </a:r>
            <a:r>
              <a:rPr lang="en-US" dirty="0">
                <a:latin typeface="Gill Sans MT" panose="020B0502020104020203" pitchFamily="34" charset="77"/>
              </a:rPr>
              <a:t> </a:t>
            </a:r>
            <a:r>
              <a:rPr lang="en-US" dirty="0" err="1">
                <a:latin typeface="Gill Sans MT" panose="020B0502020104020203" pitchFamily="34" charset="77"/>
              </a:rPr>
              <a:t>स्तुतये</a:t>
            </a:r>
            <a:r>
              <a:rPr lang="en-US" dirty="0">
                <a:latin typeface="Gill Sans MT" panose="020B0502020104020203" pitchFamily="34" charset="77"/>
              </a:rPr>
              <a:t> </a:t>
            </a:r>
            <a:r>
              <a:rPr lang="en-US" dirty="0" err="1">
                <a:latin typeface="Gill Sans MT" panose="020B0502020104020203" pitchFamily="34" charset="77"/>
              </a:rPr>
              <a:t>रुद्राय</a:t>
            </a:r>
            <a:r>
              <a:rPr lang="en-US" dirty="0">
                <a:latin typeface="Gill Sans MT" panose="020B0502020104020203" pitchFamily="34" charset="77"/>
              </a:rPr>
              <a:t> </a:t>
            </a:r>
            <a:r>
              <a:rPr lang="en-US" dirty="0" err="1">
                <a:latin typeface="Gill Sans MT" panose="020B0502020104020203" pitchFamily="34" charset="77"/>
              </a:rPr>
              <a:t>नमः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43619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CC780-4E66-EA49-9C62-A55A052FD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0DBA-5227-2542-B2C2-EF05BFE67669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E7350-B6F9-2645-8DE7-2369E982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20C97-7D61-8E4E-9B17-6C73CEB1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064E40-29E6-0741-8FAD-928083E2ED4B}"/>
              </a:ext>
            </a:extLst>
          </p:cNvPr>
          <p:cNvSpPr/>
          <p:nvPr/>
        </p:nvSpPr>
        <p:spPr>
          <a:xfrm>
            <a:off x="0" y="-13368"/>
            <a:ext cx="12191999" cy="3788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ll MT" panose="02020503060305020303" pitchFamily="18" charset="77"/>
              </a:rPr>
              <a:t>HOW DOES GLOBAL VALUE CHAIN FOR DAIRY PRODUCTS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B98BE-F9A3-2549-B0A5-7B6104EB8530}"/>
              </a:ext>
            </a:extLst>
          </p:cNvPr>
          <p:cNvSpPr txBox="1"/>
          <p:nvPr/>
        </p:nvSpPr>
        <p:spPr>
          <a:xfrm>
            <a:off x="0" y="0"/>
            <a:ext cx="100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AMNAYA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54C6DA-945A-004D-9F18-367B92872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467" t="1830" r="7007" b="6937"/>
          <a:stretch/>
        </p:blipFill>
        <p:spPr>
          <a:xfrm>
            <a:off x="2280943" y="918281"/>
            <a:ext cx="1475552" cy="1619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0D3E9C-669F-5A4D-9461-295212663A1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64205" y="785273"/>
            <a:ext cx="1717110" cy="1717110"/>
          </a:xfrm>
          <a:prstGeom prst="rect">
            <a:avLst/>
          </a:prstGeom>
        </p:spPr>
      </p:pic>
      <p:pic>
        <p:nvPicPr>
          <p:cNvPr id="14" name="Picture 13" descr="A close up of an animal&#10;&#10;Description automatically generated">
            <a:extLst>
              <a:ext uri="{FF2B5EF4-FFF2-40B4-BE49-F238E27FC236}">
                <a16:creationId xmlns:a16="http://schemas.microsoft.com/office/drawing/2014/main" id="{55122830-94C3-4343-902B-CB868308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74949" y="843510"/>
            <a:ext cx="1912143" cy="17568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3D9AD7-9B39-A044-A6FC-1BFA887D6FAB}"/>
              </a:ext>
            </a:extLst>
          </p:cNvPr>
          <p:cNvSpPr txBox="1"/>
          <p:nvPr/>
        </p:nvSpPr>
        <p:spPr>
          <a:xfrm rot="16200000">
            <a:off x="-284795" y="5732195"/>
            <a:ext cx="194505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ell MT" panose="02020503060305020303" pitchFamily="18" charset="77"/>
              </a:rPr>
              <a:t>INDIA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E2570D-E50E-E94D-B10B-89007E5A2AC4}"/>
              </a:ext>
            </a:extLst>
          </p:cNvPr>
          <p:cNvSpPr txBox="1"/>
          <p:nvPr/>
        </p:nvSpPr>
        <p:spPr>
          <a:xfrm rot="16200000">
            <a:off x="-379652" y="1249288"/>
            <a:ext cx="2136858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ell MT" panose="02020503060305020303" pitchFamily="18" charset="77"/>
              </a:rPr>
              <a:t>AUSTRALIA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330E33-7AA0-8C44-89D6-F2856F312EEC}"/>
              </a:ext>
            </a:extLst>
          </p:cNvPr>
          <p:cNvSpPr txBox="1"/>
          <p:nvPr/>
        </p:nvSpPr>
        <p:spPr>
          <a:xfrm rot="16200000">
            <a:off x="-500811" y="3538692"/>
            <a:ext cx="2379177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Bell MT" panose="02020503060305020303" pitchFamily="18" charset="77"/>
              </a:rPr>
              <a:t>UNITED KINGDOM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DA045-8517-4548-B9B1-755010AAA8F7}"/>
              </a:ext>
            </a:extLst>
          </p:cNvPr>
          <p:cNvSpPr txBox="1"/>
          <p:nvPr/>
        </p:nvSpPr>
        <p:spPr>
          <a:xfrm>
            <a:off x="1105330" y="2613554"/>
            <a:ext cx="330405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Bell MT" panose="02020503060305020303" pitchFamily="18" charset="77"/>
              </a:rPr>
              <a:t>AMNAYA INDIA - Goat cheese and camel milk based cosmetics, both are manufactured in India.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5B513D-A394-7A41-9E6E-E59FB3033F37}"/>
              </a:ext>
            </a:extLst>
          </p:cNvPr>
          <p:cNvSpPr txBox="1"/>
          <p:nvPr/>
        </p:nvSpPr>
        <p:spPr>
          <a:xfrm>
            <a:off x="4555858" y="2613554"/>
            <a:ext cx="284218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Bell MT" panose="02020503060305020303" pitchFamily="18" charset="77"/>
              </a:rPr>
              <a:t>AMNAYA UK - Global Centre for Blockchain and AI creates and runs the platform to manage GVC-D.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3328A3-7ED0-3C41-8F89-EC0B0C5C91F9}"/>
              </a:ext>
            </a:extLst>
          </p:cNvPr>
          <p:cNvSpPr txBox="1"/>
          <p:nvPr/>
        </p:nvSpPr>
        <p:spPr>
          <a:xfrm>
            <a:off x="7544510" y="2613554"/>
            <a:ext cx="380929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Bell MT" panose="02020503060305020303" pitchFamily="18" charset="77"/>
              </a:rPr>
              <a:t>AMNAYA AUSTRALIA – Liaison with Brands of Goat Cheese and Camel Milk based Cosmetics. Royalty based agreement for use of technology and brand/Trademark.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3905E6E-9617-A948-9E18-9B688874B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8804" y="3640466"/>
            <a:ext cx="1717110" cy="93286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59AF1557-6953-0C41-A10A-BAB6DA4DBB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7444" y="3648872"/>
            <a:ext cx="1717110" cy="92446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7" name="Picture 26" descr="A picture containing clipart&#10;&#10;Description automatically generated">
            <a:extLst>
              <a:ext uri="{FF2B5EF4-FFF2-40B4-BE49-F238E27FC236}">
                <a16:creationId xmlns:a16="http://schemas.microsoft.com/office/drawing/2014/main" id="{39F77F73-A0C0-0849-A310-6639A4E1B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1763" y="3674591"/>
            <a:ext cx="1717110" cy="92446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8C72158-5114-534D-9EFD-E0E23C160EEB}"/>
              </a:ext>
            </a:extLst>
          </p:cNvPr>
          <p:cNvSpPr txBox="1"/>
          <p:nvPr/>
        </p:nvSpPr>
        <p:spPr>
          <a:xfrm>
            <a:off x="1105330" y="4861582"/>
            <a:ext cx="33040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Bell MT" panose="02020503060305020303" pitchFamily="18" charset="77"/>
              </a:rPr>
              <a:t>AMNAYA INDIA – Network of Goat Cheese Producers and Camel Cooperatives, manufacturing facilities.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0D38A1-B124-604A-A45D-B4E990637D85}"/>
              </a:ext>
            </a:extLst>
          </p:cNvPr>
          <p:cNvSpPr txBox="1"/>
          <p:nvPr/>
        </p:nvSpPr>
        <p:spPr>
          <a:xfrm>
            <a:off x="4674908" y="4861582"/>
            <a:ext cx="284218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Bell MT" panose="02020503060305020303" pitchFamily="18" charset="77"/>
              </a:rPr>
              <a:t>AMNAYA UK – AMNAYA Centre of Excellence - Global Centre for Blockchain and AI.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E2243-1395-F34A-80A9-76805EEFFE43}"/>
              </a:ext>
            </a:extLst>
          </p:cNvPr>
          <p:cNvSpPr txBox="1"/>
          <p:nvPr/>
        </p:nvSpPr>
        <p:spPr>
          <a:xfrm>
            <a:off x="7861266" y="4861582"/>
            <a:ext cx="31381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Bell MT" panose="02020503060305020303" pitchFamily="18" charset="77"/>
              </a:rPr>
              <a:t>AMNAYA AUSTRALIA – Australian partners to develop liaison with Australian companies and supply chain networks.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270352-D80D-454C-AA42-B5DC2C643471}"/>
              </a:ext>
            </a:extLst>
          </p:cNvPr>
          <p:cNvSpPr/>
          <p:nvPr/>
        </p:nvSpPr>
        <p:spPr>
          <a:xfrm rot="16200000">
            <a:off x="-3001980" y="3367506"/>
            <a:ext cx="6492476" cy="48851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ell MT" panose="02020503060305020303" pitchFamily="18" charset="77"/>
              </a:rPr>
              <a:t>GLOBAL VALUE CHAIN FOR DAIRY PRODUCTS</a:t>
            </a:r>
          </a:p>
        </p:txBody>
      </p:sp>
    </p:spTree>
    <p:extLst>
      <p:ext uri="{BB962C8B-B14F-4D97-AF65-F5344CB8AC3E}">
        <p14:creationId xmlns:p14="http://schemas.microsoft.com/office/powerpoint/2010/main" val="38660813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DA34F-4C8D-6E4B-925A-DDE1BCA9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19B82-83C0-374F-A72E-4347DFF1C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BC4B6-AC0C-5B4D-8CFB-A84C41C9A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DC36-5003-C349-B5D9-68386FDA1EFB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205DC-31FF-8242-A9BF-8EE81279A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90F76-5DFD-DB4C-ABFC-C513A6817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349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164B-2B56-CC48-B8FE-2BD42530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D7138-6C7B-D248-8155-DD8E7E8EA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84691-5AA4-A94D-9290-B4490496F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8774-EAEF-204C-B18B-C70036F8C747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4AA99-EDBB-D342-AE0E-92DD7FAF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5E418-309C-FE4B-B2E5-3A06829C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710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DB1B-5A3A-484C-9E26-49C121A17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7AFEF-0392-2E43-9A6B-63BE1185A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2FCE7-4859-E345-8CE5-1A59D0C45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81C1-F8D9-424F-9BB2-450BE7EB575B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C248E-F9FE-8543-BF4A-A5F62C16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AE9D1-E941-764C-9A35-E77FF8B3B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907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DFBBF-D55D-4449-BBCA-490FE08E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0936D-C869-0248-B89F-333883E8C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9DFC4-96A0-C444-BF1E-284A8BD6E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B514-E350-154E-9265-1D27525639E6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C27DA-FD0D-0747-A6BF-AC22F4A6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D3D95-CB65-1A4C-99B1-19A207526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513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4BCC-D708-7645-8968-80EC6E636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76A9F-9DD0-B94C-9A14-EB8F082CB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BD084-1FE7-A54C-802F-67DC107BC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15ADE-D53F-194D-8E52-4B351B15E063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6B9FD-79A3-5445-BA62-68C95A19F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4EF5-0969-D346-A8BE-6BCBCC679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276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42A91-C27B-DB4C-ACBA-7A9B54CC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BEC46-748F-524A-B626-033A0A977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29B19-5742-374F-94DF-B0F83D6A6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CA561-1EFC-A14B-9556-F0679F728EAA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4CB1C-D19D-F245-B592-898B5B931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21114-AD3F-0841-8742-B613547F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572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4F4D-CCC9-4B42-AD67-04BFC448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E6503-3A39-8D4B-8658-50B192AF1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CB36F-AC5A-2A4D-90E2-2B7FBCD5B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0216-F272-834C-95AC-78A9B816F4B3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BDEE3-5074-144A-9F98-8EB6F90CF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41770-48FC-1648-A4F1-E897ACC4D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518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61D65-7427-1647-86F7-08FECB85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B668F-773D-094E-A776-CC2B53358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A6552-A5E0-2E4D-9CF4-48E2FCDA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26B7D-9B51-D649-8936-5E145F2EA6FF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14C6C-D50F-7B4B-906A-4B1B58C18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EB1AB-A65E-3B42-A234-B852A82D5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084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82DD8-1C8D-5242-B910-AE340D505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47B48-5CEE-C947-9E71-331DAA36A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9BBAF-B6FD-C040-81AA-D0D82B7D5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F5981-B597-DE45-90F5-8AECFB114349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D2644-EC99-AC45-B681-FCB4E810A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C9C20-0CA4-734F-8804-8FE656F2E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876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76F81-41A1-5341-99F4-C0A6568B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6724C-CA09-1A4D-A848-03EFC7787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FEBCD-FE06-874B-ACE4-DA0F83B2F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EC62-9AB7-1744-BEAA-1F344207EB61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8EC9B-C1C7-FE4F-A533-D79250608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92A9A-2FE7-E244-8F0F-C9E14C3CC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12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9E0471-967F-8443-8CBF-3391E93C05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4991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82E5093-9928-9146-8D04-E81F63429EDB}"/>
              </a:ext>
            </a:extLst>
          </p:cNvPr>
          <p:cNvSpPr txBox="1"/>
          <p:nvPr/>
        </p:nvSpPr>
        <p:spPr>
          <a:xfrm>
            <a:off x="337930" y="5579165"/>
            <a:ext cx="115161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ell MT" panose="02020503060305020303" pitchFamily="18" charset="77"/>
                <a:cs typeface="Apple Chancery" panose="03020702040506060504" pitchFamily="66" charset="-79"/>
              </a:rPr>
              <a:t>BLOCKCHAIN AND ARITIFICIAL INTELLIGENCE ENABLED PLATFORM FOR </a:t>
            </a:r>
          </a:p>
          <a:p>
            <a:pPr algn="ctr"/>
            <a:r>
              <a:rPr lang="en-US" b="1" dirty="0">
                <a:latin typeface="Bell MT" panose="02020503060305020303" pitchFamily="18" charset="77"/>
                <a:cs typeface="Apple Chancery" panose="03020702040506060504" pitchFamily="66" charset="-79"/>
              </a:rPr>
              <a:t>GLOBAL VALUE CHAIN –DAIRY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91CF0EB-8371-CB4A-B124-6A34D5A40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33079" y="-244479"/>
            <a:ext cx="1646817" cy="233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021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731291A-81AB-4C42-827D-870B16EA1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659" y="594446"/>
            <a:ext cx="3030682" cy="303068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37DCCD-9A66-2F4A-BA13-C8AC8609AD9C}"/>
              </a:ext>
            </a:extLst>
          </p:cNvPr>
          <p:cNvSpPr/>
          <p:nvPr/>
        </p:nvSpPr>
        <p:spPr>
          <a:xfrm>
            <a:off x="861391" y="4493930"/>
            <a:ext cx="104162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AMNAYA©</a:t>
            </a:r>
          </a:p>
          <a:p>
            <a:pPr algn="ctr"/>
            <a:r>
              <a:rPr lang="en-US" dirty="0"/>
              <a:t>‘Higher Perception is Intelligence’</a:t>
            </a:r>
          </a:p>
          <a:p>
            <a:pPr algn="ctr"/>
            <a:r>
              <a:rPr lang="en-US" dirty="0"/>
              <a:t>19 W STE 1018 34</a:t>
            </a:r>
            <a:r>
              <a:rPr lang="en-US" baseline="30000" dirty="0"/>
              <a:t>TH </a:t>
            </a:r>
            <a:r>
              <a:rPr lang="en-US" dirty="0"/>
              <a:t>STREET, NEW YORK CITY, NY-US</a:t>
            </a:r>
            <a:endParaRPr lang="en-IN" dirty="0"/>
          </a:p>
          <a:p>
            <a:pPr algn="ctr"/>
            <a:r>
              <a:rPr lang="en-US" u="sng" dirty="0">
                <a:hlinkClick r:id="rId3"/>
              </a:rPr>
              <a:t>projects@amnayacorp.com</a:t>
            </a:r>
            <a:r>
              <a:rPr lang="en-US" dirty="0"/>
              <a:t> / </a:t>
            </a:r>
            <a:r>
              <a:rPr lang="en-US" u="sng" dirty="0">
                <a:hlinkClick r:id="rId4"/>
              </a:rPr>
              <a:t>www.amnaya.us</a:t>
            </a:r>
            <a:r>
              <a:rPr lang="en-US" dirty="0"/>
              <a:t> / </a:t>
            </a:r>
            <a:r>
              <a:rPr lang="en-US" u="sng" dirty="0">
                <a:hlinkClick r:id="rId5"/>
              </a:rPr>
              <a:t>www.amnaya.in</a:t>
            </a:r>
            <a:endParaRPr lang="en-IN" dirty="0"/>
          </a:p>
          <a:p>
            <a:pPr algn="ctr"/>
            <a:r>
              <a:rPr lang="en-US" u="sng" dirty="0"/>
              <a:t>+1-646-599-0344(US)/ +1 646-513-4151(US)/ +44-20-7660-1491(UK)/ +91-9621-546-781(INDIA)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2E6B6D-77AD-E84B-B846-340F21E31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02FC-63D3-AD45-8EF8-12335A01B971}" type="datetime1">
              <a:rPr lang="en-IN" smtClean="0"/>
              <a:t>01-04-2023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91B4D-7A12-7E42-945E-906DF9368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E211B-0008-764E-BCB0-24EB5C08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E508-5E95-3A44-ADCE-A34107B0BA6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0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Goat">
            <a:extLst>
              <a:ext uri="{FF2B5EF4-FFF2-40B4-BE49-F238E27FC236}">
                <a16:creationId xmlns:a16="http://schemas.microsoft.com/office/drawing/2014/main" id="{6A44C9AD-6494-B145-A5A5-18ACC2678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0" y="1100964"/>
            <a:ext cx="1585551" cy="1585551"/>
          </a:xfrm>
          <a:prstGeom prst="rect">
            <a:avLst/>
          </a:prstGeom>
        </p:spPr>
      </p:pic>
      <p:pic>
        <p:nvPicPr>
          <p:cNvPr id="9" name="Graphic 8" descr="Male profile">
            <a:extLst>
              <a:ext uri="{FF2B5EF4-FFF2-40B4-BE49-F238E27FC236}">
                <a16:creationId xmlns:a16="http://schemas.microsoft.com/office/drawing/2014/main" id="{471D6A3A-4BCB-264E-A14E-8C2DC3C74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0734" y="1073881"/>
            <a:ext cx="916418" cy="916418"/>
          </a:xfrm>
          <a:prstGeom prst="rect">
            <a:avLst/>
          </a:prstGeom>
        </p:spPr>
      </p:pic>
      <p:pic>
        <p:nvPicPr>
          <p:cNvPr id="11" name="Graphic 10" descr="Kiosk">
            <a:extLst>
              <a:ext uri="{FF2B5EF4-FFF2-40B4-BE49-F238E27FC236}">
                <a16:creationId xmlns:a16="http://schemas.microsoft.com/office/drawing/2014/main" id="{E8CF73C4-6485-0044-B627-9071508C4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09236" y="976877"/>
            <a:ext cx="1017825" cy="1017825"/>
          </a:xfrm>
          <a:prstGeom prst="rect">
            <a:avLst/>
          </a:prstGeom>
        </p:spPr>
      </p:pic>
      <p:pic>
        <p:nvPicPr>
          <p:cNvPr id="13" name="Graphic 12" descr="Factory">
            <a:extLst>
              <a:ext uri="{FF2B5EF4-FFF2-40B4-BE49-F238E27FC236}">
                <a16:creationId xmlns:a16="http://schemas.microsoft.com/office/drawing/2014/main" id="{7525A508-B4B6-3E4C-9BB0-1D81ED80F5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10598" y="1007039"/>
            <a:ext cx="1050102" cy="1050102"/>
          </a:xfrm>
          <a:prstGeom prst="rect">
            <a:avLst/>
          </a:prstGeom>
        </p:spPr>
      </p:pic>
      <p:pic>
        <p:nvPicPr>
          <p:cNvPr id="15" name="Graphic 14" descr="Pizza">
            <a:extLst>
              <a:ext uri="{FF2B5EF4-FFF2-40B4-BE49-F238E27FC236}">
                <a16:creationId xmlns:a16="http://schemas.microsoft.com/office/drawing/2014/main" id="{30995B7F-176D-5B41-B856-CC27C5A21E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4939" y="955086"/>
            <a:ext cx="1061408" cy="1061408"/>
          </a:xfrm>
          <a:prstGeom prst="rect">
            <a:avLst/>
          </a:prstGeom>
        </p:spPr>
      </p:pic>
      <p:pic>
        <p:nvPicPr>
          <p:cNvPr id="17" name="Graphic 16" descr="Smart Phone">
            <a:extLst>
              <a:ext uri="{FF2B5EF4-FFF2-40B4-BE49-F238E27FC236}">
                <a16:creationId xmlns:a16="http://schemas.microsoft.com/office/drawing/2014/main" id="{ACDA970E-A62D-DC4E-91AA-AC96705646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8462" y="2306357"/>
            <a:ext cx="561772" cy="561772"/>
          </a:xfrm>
          <a:prstGeom prst="rect">
            <a:avLst/>
          </a:prstGeom>
        </p:spPr>
      </p:pic>
      <p:pic>
        <p:nvPicPr>
          <p:cNvPr id="19" name="Graphic 18" descr="Laptop">
            <a:extLst>
              <a:ext uri="{FF2B5EF4-FFF2-40B4-BE49-F238E27FC236}">
                <a16:creationId xmlns:a16="http://schemas.microsoft.com/office/drawing/2014/main" id="{B8DD735E-518D-C140-8D34-3C89AB0DC7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27188" y="2110273"/>
            <a:ext cx="914400" cy="914400"/>
          </a:xfrm>
          <a:prstGeom prst="rect">
            <a:avLst/>
          </a:prstGeom>
        </p:spPr>
      </p:pic>
      <p:pic>
        <p:nvPicPr>
          <p:cNvPr id="27" name="Graphic 26" descr="Wireless router">
            <a:extLst>
              <a:ext uri="{FF2B5EF4-FFF2-40B4-BE49-F238E27FC236}">
                <a16:creationId xmlns:a16="http://schemas.microsoft.com/office/drawing/2014/main" id="{0FF9C88B-5EBF-9B44-BED0-A6ADAF1F94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70585" y="2105039"/>
            <a:ext cx="914400" cy="914400"/>
          </a:xfrm>
          <a:prstGeom prst="rect">
            <a:avLst/>
          </a:prstGeom>
        </p:spPr>
      </p:pic>
      <p:pic>
        <p:nvPicPr>
          <p:cNvPr id="29" name="Graphic 28" descr="Truck">
            <a:extLst>
              <a:ext uri="{FF2B5EF4-FFF2-40B4-BE49-F238E27FC236}">
                <a16:creationId xmlns:a16="http://schemas.microsoft.com/office/drawing/2014/main" id="{ADC7BD7C-6F88-B94E-BAEA-AF7DCABC31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34811" y="932704"/>
            <a:ext cx="1212379" cy="1212379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16AD40C6-A2E3-1B45-918E-A333A441E286}"/>
              </a:ext>
            </a:extLst>
          </p:cNvPr>
          <p:cNvSpPr/>
          <p:nvPr/>
        </p:nvSpPr>
        <p:spPr>
          <a:xfrm>
            <a:off x="1688891" y="1944409"/>
            <a:ext cx="7442581" cy="156318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0FA764-F3E0-5846-A895-920CEDC2223D}"/>
              </a:ext>
            </a:extLst>
          </p:cNvPr>
          <p:cNvCxnSpPr>
            <a:cxnSpLocks/>
          </p:cNvCxnSpPr>
          <p:nvPr/>
        </p:nvCxnSpPr>
        <p:spPr>
          <a:xfrm>
            <a:off x="2548943" y="2057141"/>
            <a:ext cx="0" cy="3403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6CFCB11-CA07-D144-800A-07B9FBACB484}"/>
              </a:ext>
            </a:extLst>
          </p:cNvPr>
          <p:cNvSpPr/>
          <p:nvPr/>
        </p:nvSpPr>
        <p:spPr>
          <a:xfrm>
            <a:off x="1687778" y="5477545"/>
            <a:ext cx="7442577" cy="3785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ll MT" panose="02020503060305020303" pitchFamily="18" charset="77"/>
              </a:rPr>
              <a:t>BLOCKCHAIN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A36AAE7-01E4-B647-99F6-F83114C7C38B}"/>
              </a:ext>
            </a:extLst>
          </p:cNvPr>
          <p:cNvCxnSpPr>
            <a:cxnSpLocks/>
          </p:cNvCxnSpPr>
          <p:nvPr/>
        </p:nvCxnSpPr>
        <p:spPr>
          <a:xfrm>
            <a:off x="4235649" y="2074034"/>
            <a:ext cx="0" cy="33704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black sign with white text&#10;&#10;Description automatically generated">
            <a:extLst>
              <a:ext uri="{FF2B5EF4-FFF2-40B4-BE49-F238E27FC236}">
                <a16:creationId xmlns:a16="http://schemas.microsoft.com/office/drawing/2014/main" id="{18FE87B8-928E-3749-9D2F-5DFFAAE55E2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68487" y="3018821"/>
            <a:ext cx="804449" cy="804449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7B4640-C2AE-8F4D-BA92-1C485BF25B5F}"/>
              </a:ext>
            </a:extLst>
          </p:cNvPr>
          <p:cNvCxnSpPr>
            <a:cxnSpLocks/>
          </p:cNvCxnSpPr>
          <p:nvPr/>
        </p:nvCxnSpPr>
        <p:spPr>
          <a:xfrm>
            <a:off x="5685643" y="2057141"/>
            <a:ext cx="0" cy="3403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B0F9E2-4825-8D42-AC27-B6373674D8B1}"/>
              </a:ext>
            </a:extLst>
          </p:cNvPr>
          <p:cNvCxnSpPr>
            <a:cxnSpLocks/>
          </p:cNvCxnSpPr>
          <p:nvPr/>
        </p:nvCxnSpPr>
        <p:spPr>
          <a:xfrm>
            <a:off x="7150030" y="2074034"/>
            <a:ext cx="0" cy="33861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Smart Phone">
            <a:extLst>
              <a:ext uri="{FF2B5EF4-FFF2-40B4-BE49-F238E27FC236}">
                <a16:creationId xmlns:a16="http://schemas.microsoft.com/office/drawing/2014/main" id="{5B6CB212-A6A8-FB48-A1B0-EAA67A992A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93061" y="2150308"/>
            <a:ext cx="1712198" cy="1712198"/>
          </a:xfrm>
          <a:prstGeom prst="rect">
            <a:avLst/>
          </a:prstGeom>
        </p:spPr>
      </p:pic>
      <p:pic>
        <p:nvPicPr>
          <p:cNvPr id="46" name="Picture 45" descr="A black sign with white text&#10;&#10;Description automatically generated">
            <a:extLst>
              <a:ext uri="{FF2B5EF4-FFF2-40B4-BE49-F238E27FC236}">
                <a16:creationId xmlns:a16="http://schemas.microsoft.com/office/drawing/2014/main" id="{7239CDA2-4191-B441-B6B8-405D4C45963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14241" y="2268122"/>
            <a:ext cx="588235" cy="588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Right Arrow 49">
            <a:extLst>
              <a:ext uri="{FF2B5EF4-FFF2-40B4-BE49-F238E27FC236}">
                <a16:creationId xmlns:a16="http://schemas.microsoft.com/office/drawing/2014/main" id="{8D1ADCA3-38FA-784C-B86B-11657318B8ED}"/>
              </a:ext>
            </a:extLst>
          </p:cNvPr>
          <p:cNvSpPr/>
          <p:nvPr/>
        </p:nvSpPr>
        <p:spPr>
          <a:xfrm>
            <a:off x="1687774" y="6141785"/>
            <a:ext cx="861169" cy="156318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FE3976E-BC8B-2841-B677-DA379299A738}"/>
              </a:ext>
            </a:extLst>
          </p:cNvPr>
          <p:cNvCxnSpPr>
            <a:cxnSpLocks/>
          </p:cNvCxnSpPr>
          <p:nvPr/>
        </p:nvCxnSpPr>
        <p:spPr>
          <a:xfrm>
            <a:off x="4222081" y="6224024"/>
            <a:ext cx="93285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6F36678-60F2-1E48-9E48-F8CC3D392C91}"/>
              </a:ext>
            </a:extLst>
          </p:cNvPr>
          <p:cNvSpPr txBox="1"/>
          <p:nvPr/>
        </p:nvSpPr>
        <p:spPr>
          <a:xfrm>
            <a:off x="2622226" y="6066173"/>
            <a:ext cx="797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Physical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F2D46D-6154-E445-AA5A-0EA750578AD1}"/>
              </a:ext>
            </a:extLst>
          </p:cNvPr>
          <p:cNvSpPr txBox="1"/>
          <p:nvPr/>
        </p:nvSpPr>
        <p:spPr>
          <a:xfrm>
            <a:off x="5273568" y="606617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Digital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4954160-2EF2-ED40-A5B2-335A67017F4B}"/>
              </a:ext>
            </a:extLst>
          </p:cNvPr>
          <p:cNvSpPr txBox="1"/>
          <p:nvPr/>
        </p:nvSpPr>
        <p:spPr>
          <a:xfrm>
            <a:off x="8893068" y="3912087"/>
            <a:ext cx="17121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Bell MT" panose="02020503060305020303" pitchFamily="18" charset="77"/>
              </a:rPr>
              <a:t>Consumer flashes the smart tag and accesses all supply chain history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BD67F5-610C-6E44-B262-A330EE5D9B0B}"/>
              </a:ext>
            </a:extLst>
          </p:cNvPr>
          <p:cNvSpPr txBox="1"/>
          <p:nvPr/>
        </p:nvSpPr>
        <p:spPr>
          <a:xfrm>
            <a:off x="2118358" y="766104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Producer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9A2417-F0E2-304F-8511-DF9E74636796}"/>
              </a:ext>
            </a:extLst>
          </p:cNvPr>
          <p:cNvSpPr txBox="1"/>
          <p:nvPr/>
        </p:nvSpPr>
        <p:spPr>
          <a:xfrm>
            <a:off x="3787105" y="778815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Processor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A33F35-F828-E746-BE55-B6E8DEFCF7FB}"/>
              </a:ext>
            </a:extLst>
          </p:cNvPr>
          <p:cNvSpPr txBox="1"/>
          <p:nvPr/>
        </p:nvSpPr>
        <p:spPr>
          <a:xfrm>
            <a:off x="5301779" y="769694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Processed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2936E1-9668-F249-93F8-C5EA8EA7F29B}"/>
              </a:ext>
            </a:extLst>
          </p:cNvPr>
          <p:cNvSpPr txBox="1"/>
          <p:nvPr/>
        </p:nvSpPr>
        <p:spPr>
          <a:xfrm>
            <a:off x="6735748" y="804849"/>
            <a:ext cx="946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Transport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27047F-53E2-4246-8019-AB6EC1605EEA}"/>
              </a:ext>
            </a:extLst>
          </p:cNvPr>
          <p:cNvSpPr txBox="1"/>
          <p:nvPr/>
        </p:nvSpPr>
        <p:spPr>
          <a:xfrm>
            <a:off x="8530248" y="778815"/>
            <a:ext cx="575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Store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14BA088-CC03-8E49-97E8-3583DF07BBB7}"/>
              </a:ext>
            </a:extLst>
          </p:cNvPr>
          <p:cNvSpPr/>
          <p:nvPr/>
        </p:nvSpPr>
        <p:spPr>
          <a:xfrm>
            <a:off x="0" y="-13368"/>
            <a:ext cx="12191999" cy="3788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ll MT" panose="02020503060305020303" pitchFamily="18" charset="77"/>
              </a:rPr>
              <a:t>      TRACEABILITY UNDER AMNAYA GLOBAL VALUE CHAIN FOR DAIRY PRODUCTS: GOAT CHEESE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82C23CA-C640-1743-842A-C3D273EAB764}"/>
              </a:ext>
            </a:extLst>
          </p:cNvPr>
          <p:cNvSpPr txBox="1"/>
          <p:nvPr/>
        </p:nvSpPr>
        <p:spPr>
          <a:xfrm>
            <a:off x="0" y="-13368"/>
            <a:ext cx="100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AMNAYA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CD1EEA8-366A-414A-9474-CF364D6FD02E}"/>
              </a:ext>
            </a:extLst>
          </p:cNvPr>
          <p:cNvSpPr txBox="1"/>
          <p:nvPr/>
        </p:nvSpPr>
        <p:spPr>
          <a:xfrm>
            <a:off x="5733360" y="3036817"/>
            <a:ext cx="14022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Bell MT" panose="02020503060305020303" pitchFamily="18" charset="77"/>
              </a:rPr>
              <a:t>Sensors continuously transmit data to the blockchain about time, location, condition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37F4A39-8DA3-D34C-BCE7-8E0D7B35B4C9}"/>
              </a:ext>
            </a:extLst>
          </p:cNvPr>
          <p:cNvSpPr txBox="1"/>
          <p:nvPr/>
        </p:nvSpPr>
        <p:spPr>
          <a:xfrm>
            <a:off x="2676041" y="3001857"/>
            <a:ext cx="14574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Bell MT" panose="02020503060305020303" pitchFamily="18" charset="77"/>
              </a:rPr>
              <a:t>Data and time of arrival/</a:t>
            </a:r>
          </a:p>
          <a:p>
            <a:pPr algn="just"/>
            <a:r>
              <a:rPr lang="en-US" sz="1400" dirty="0">
                <a:latin typeface="Bell MT" panose="02020503060305020303" pitchFamily="18" charset="77"/>
              </a:rPr>
              <a:t>processing/ shipping, processing method, etc. entered into the blockchain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FA7F77E-A3BF-F14D-B8E6-1C9735801375}"/>
              </a:ext>
            </a:extLst>
          </p:cNvPr>
          <p:cNvSpPr txBox="1"/>
          <p:nvPr/>
        </p:nvSpPr>
        <p:spPr>
          <a:xfrm>
            <a:off x="1008226" y="3038097"/>
            <a:ext cx="1424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Bell MT" panose="02020503060305020303" pitchFamily="18" charset="77"/>
              </a:rPr>
              <a:t>Producer enters data onto the blockchain</a:t>
            </a:r>
          </a:p>
        </p:txBody>
      </p: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9E84F8B2-5599-A341-BF66-551BCE6DB486}"/>
              </a:ext>
            </a:extLst>
          </p:cNvPr>
          <p:cNvCxnSpPr>
            <a:cxnSpLocks/>
            <a:stCxn id="35" idx="3"/>
            <a:endCxn id="56" idx="2"/>
          </p:cNvCxnSpPr>
          <p:nvPr/>
        </p:nvCxnSpPr>
        <p:spPr>
          <a:xfrm flipV="1">
            <a:off x="9130355" y="4866194"/>
            <a:ext cx="618809" cy="80064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FC3B73C6-3C7D-7A48-A0F6-EA8537D3A501}"/>
              </a:ext>
            </a:extLst>
          </p:cNvPr>
          <p:cNvCxnSpPr>
            <a:cxnSpLocks/>
          </p:cNvCxnSpPr>
          <p:nvPr/>
        </p:nvCxnSpPr>
        <p:spPr>
          <a:xfrm flipV="1">
            <a:off x="8528015" y="2684625"/>
            <a:ext cx="799046" cy="61611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Date Placeholder 73">
            <a:extLst>
              <a:ext uri="{FF2B5EF4-FFF2-40B4-BE49-F238E27FC236}">
                <a16:creationId xmlns:a16="http://schemas.microsoft.com/office/drawing/2014/main" id="{6E71E9B2-E7DA-564E-BC55-0CCF3DA14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D6BE-CA69-2C4A-A0C9-B1D6596C082B}" type="datetime1">
              <a:rPr lang="en-IN" smtClean="0"/>
              <a:t>01-04-2023</a:t>
            </a:fld>
            <a:endParaRPr lang="en-US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id="{88B56051-2FD6-274C-AB53-816B0434A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3D170C4E-DBA5-0245-A664-74EE16F5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35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664403-7056-624A-A5F6-B6314D9675F4}"/>
              </a:ext>
            </a:extLst>
          </p:cNvPr>
          <p:cNvSpPr/>
          <p:nvPr/>
        </p:nvSpPr>
        <p:spPr>
          <a:xfrm>
            <a:off x="0" y="-13368"/>
            <a:ext cx="12191999" cy="3788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ll MT" panose="02020503060305020303" pitchFamily="18" charset="77"/>
              </a:rPr>
              <a:t>FRAGMENTED  TRADITIONAL TRADE FINANCE PROCESS  ACROSS ENTITIES/PROCESSES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04B5A-3185-2F47-86FB-A985214D6C0F}"/>
              </a:ext>
            </a:extLst>
          </p:cNvPr>
          <p:cNvSpPr txBox="1"/>
          <p:nvPr/>
        </p:nvSpPr>
        <p:spPr>
          <a:xfrm>
            <a:off x="0" y="0"/>
            <a:ext cx="100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AMNAYA</a:t>
            </a:r>
          </a:p>
        </p:txBody>
      </p:sp>
      <p:pic>
        <p:nvPicPr>
          <p:cNvPr id="7" name="Graphic 6" descr="Box trolley">
            <a:extLst>
              <a:ext uri="{FF2B5EF4-FFF2-40B4-BE49-F238E27FC236}">
                <a16:creationId xmlns:a16="http://schemas.microsoft.com/office/drawing/2014/main" id="{B776836E-BC1F-A44D-99E2-67E8078B7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768" y="3115647"/>
            <a:ext cx="984770" cy="984770"/>
          </a:xfrm>
          <a:prstGeom prst="rect">
            <a:avLst/>
          </a:prstGeom>
        </p:spPr>
      </p:pic>
      <p:pic>
        <p:nvPicPr>
          <p:cNvPr id="9" name="Graphic 8" descr="Truck">
            <a:extLst>
              <a:ext uri="{FF2B5EF4-FFF2-40B4-BE49-F238E27FC236}">
                <a16:creationId xmlns:a16="http://schemas.microsoft.com/office/drawing/2014/main" id="{03EB6FB2-5100-7E4D-A66F-58A7927724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1074" y="936902"/>
            <a:ext cx="914400" cy="914400"/>
          </a:xfrm>
          <a:prstGeom prst="rect">
            <a:avLst/>
          </a:prstGeom>
        </p:spPr>
      </p:pic>
      <p:pic>
        <p:nvPicPr>
          <p:cNvPr id="11" name="Graphic 10" descr="Register">
            <a:extLst>
              <a:ext uri="{FF2B5EF4-FFF2-40B4-BE49-F238E27FC236}">
                <a16:creationId xmlns:a16="http://schemas.microsoft.com/office/drawing/2014/main" id="{26AC909A-B2CB-5041-98AC-510F0FE8E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6354" y="365526"/>
            <a:ext cx="914401" cy="914401"/>
          </a:xfrm>
          <a:prstGeom prst="rect">
            <a:avLst/>
          </a:prstGeom>
        </p:spPr>
      </p:pic>
      <p:pic>
        <p:nvPicPr>
          <p:cNvPr id="13" name="Graphic 12" descr="Box">
            <a:extLst>
              <a:ext uri="{FF2B5EF4-FFF2-40B4-BE49-F238E27FC236}">
                <a16:creationId xmlns:a16="http://schemas.microsoft.com/office/drawing/2014/main" id="{A762466E-CC97-4741-968E-053ED88D58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45595" y="3337078"/>
            <a:ext cx="798821" cy="798821"/>
          </a:xfrm>
          <a:prstGeom prst="rect">
            <a:avLst/>
          </a:prstGeom>
        </p:spPr>
      </p:pic>
      <p:pic>
        <p:nvPicPr>
          <p:cNvPr id="15" name="Graphic 14" descr="Cruise ship">
            <a:extLst>
              <a:ext uri="{FF2B5EF4-FFF2-40B4-BE49-F238E27FC236}">
                <a16:creationId xmlns:a16="http://schemas.microsoft.com/office/drawing/2014/main" id="{77B24AB0-8712-2041-AC01-7F96D57F2E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68691" y="2884283"/>
            <a:ext cx="1555066" cy="1555066"/>
          </a:xfrm>
          <a:prstGeom prst="rect">
            <a:avLst/>
          </a:prstGeom>
        </p:spPr>
      </p:pic>
      <p:pic>
        <p:nvPicPr>
          <p:cNvPr id="17" name="Graphic 16" descr="Court">
            <a:extLst>
              <a:ext uri="{FF2B5EF4-FFF2-40B4-BE49-F238E27FC236}">
                <a16:creationId xmlns:a16="http://schemas.microsoft.com/office/drawing/2014/main" id="{132446DD-4AA4-8F4D-8630-8534D9FBC6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58246" y="4292596"/>
            <a:ext cx="696701" cy="696701"/>
          </a:xfrm>
          <a:prstGeom prst="rect">
            <a:avLst/>
          </a:prstGeom>
        </p:spPr>
      </p:pic>
      <p:pic>
        <p:nvPicPr>
          <p:cNvPr id="23" name="Graphic 22" descr="Label">
            <a:extLst>
              <a:ext uri="{FF2B5EF4-FFF2-40B4-BE49-F238E27FC236}">
                <a16:creationId xmlns:a16="http://schemas.microsoft.com/office/drawing/2014/main" id="{62F21A2C-8D0F-1F41-829A-DC274481CE2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14510" y="3297740"/>
            <a:ext cx="728151" cy="728151"/>
          </a:xfrm>
          <a:prstGeom prst="rect">
            <a:avLst/>
          </a:prstGeom>
        </p:spPr>
      </p:pic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F35B4D4E-EAB5-AF4F-B045-BD648A1CB68E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42425" y="3107471"/>
            <a:ext cx="1666241" cy="1168856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3BD44DA1-7125-B043-BD75-F25A2C1DD81B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75000"/>
          </a:blip>
          <a:stretch>
            <a:fillRect/>
          </a:stretch>
        </p:blipFill>
        <p:spPr>
          <a:xfrm>
            <a:off x="7514468" y="3135269"/>
            <a:ext cx="1714112" cy="1202437"/>
          </a:xfrm>
          <a:prstGeom prst="rect">
            <a:avLst/>
          </a:prstGeom>
        </p:spPr>
      </p:pic>
      <p:pic>
        <p:nvPicPr>
          <p:cNvPr id="27" name="Graphic 26" descr="Court">
            <a:extLst>
              <a:ext uri="{FF2B5EF4-FFF2-40B4-BE49-F238E27FC236}">
                <a16:creationId xmlns:a16="http://schemas.microsoft.com/office/drawing/2014/main" id="{2EDD2444-0010-5648-AF6F-5D0FD32178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10081" y="4203043"/>
            <a:ext cx="734289" cy="734289"/>
          </a:xfrm>
          <a:prstGeom prst="rect">
            <a:avLst/>
          </a:prstGeom>
        </p:spPr>
      </p:pic>
      <p:pic>
        <p:nvPicPr>
          <p:cNvPr id="28" name="Graphic 27" descr="Court">
            <a:extLst>
              <a:ext uri="{FF2B5EF4-FFF2-40B4-BE49-F238E27FC236}">
                <a16:creationId xmlns:a16="http://schemas.microsoft.com/office/drawing/2014/main" id="{B45A6633-5D05-4B47-A8E4-C1B6BB5F51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95878" y="5159232"/>
            <a:ext cx="588404" cy="588404"/>
          </a:xfrm>
          <a:prstGeom prst="rect">
            <a:avLst/>
          </a:prstGeom>
        </p:spPr>
      </p:pic>
      <p:pic>
        <p:nvPicPr>
          <p:cNvPr id="29" name="Graphic 28" descr="Truck">
            <a:extLst>
              <a:ext uri="{FF2B5EF4-FFF2-40B4-BE49-F238E27FC236}">
                <a16:creationId xmlns:a16="http://schemas.microsoft.com/office/drawing/2014/main" id="{6EBDB5BC-DB45-7446-B471-068057431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3706" y="913066"/>
            <a:ext cx="914400" cy="914400"/>
          </a:xfrm>
          <a:prstGeom prst="rect">
            <a:avLst/>
          </a:prstGeom>
        </p:spPr>
      </p:pic>
      <p:pic>
        <p:nvPicPr>
          <p:cNvPr id="31" name="Graphic 30" descr="Police">
            <a:extLst>
              <a:ext uri="{FF2B5EF4-FFF2-40B4-BE49-F238E27FC236}">
                <a16:creationId xmlns:a16="http://schemas.microsoft.com/office/drawing/2014/main" id="{7324ECCA-0B98-2E45-8C16-797DE4B6F11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52299" y="2121663"/>
            <a:ext cx="809194" cy="809194"/>
          </a:xfrm>
          <a:prstGeom prst="rect">
            <a:avLst/>
          </a:prstGeom>
        </p:spPr>
      </p:pic>
      <p:pic>
        <p:nvPicPr>
          <p:cNvPr id="32" name="Graphic 31" descr="Police">
            <a:extLst>
              <a:ext uri="{FF2B5EF4-FFF2-40B4-BE49-F238E27FC236}">
                <a16:creationId xmlns:a16="http://schemas.microsoft.com/office/drawing/2014/main" id="{0E5DBA99-5E98-EB45-9B02-87E427B4972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069627" y="2090790"/>
            <a:ext cx="809194" cy="809194"/>
          </a:xfrm>
          <a:prstGeom prst="rect">
            <a:avLst/>
          </a:prstGeom>
        </p:spPr>
      </p:pic>
      <p:pic>
        <p:nvPicPr>
          <p:cNvPr id="34" name="Graphic 33" descr="Captain">
            <a:extLst>
              <a:ext uri="{FF2B5EF4-FFF2-40B4-BE49-F238E27FC236}">
                <a16:creationId xmlns:a16="http://schemas.microsoft.com/office/drawing/2014/main" id="{18609715-2D30-BB4A-B82E-ECFBA03B92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492220" y="3376272"/>
            <a:ext cx="715612" cy="715612"/>
          </a:xfrm>
          <a:prstGeom prst="rect">
            <a:avLst/>
          </a:prstGeom>
        </p:spPr>
      </p:pic>
      <p:pic>
        <p:nvPicPr>
          <p:cNvPr id="36" name="Graphic 35" descr="World">
            <a:extLst>
              <a:ext uri="{FF2B5EF4-FFF2-40B4-BE49-F238E27FC236}">
                <a16:creationId xmlns:a16="http://schemas.microsoft.com/office/drawing/2014/main" id="{895D2098-47EB-7446-AD85-060F8F88E37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058011" y="4272092"/>
            <a:ext cx="702314" cy="7023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449DF8C-744D-CF46-A53E-41E0E3EA5E89}"/>
              </a:ext>
            </a:extLst>
          </p:cNvPr>
          <p:cNvSpPr txBox="1"/>
          <p:nvPr/>
        </p:nvSpPr>
        <p:spPr>
          <a:xfrm>
            <a:off x="6040517" y="4051857"/>
            <a:ext cx="702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Bell MT" panose="02020503060305020303" pitchFamily="18" charset="77"/>
              </a:rPr>
              <a:t>Shipper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3BC309-54CA-F64D-B923-0E506F5F9437}"/>
              </a:ext>
            </a:extLst>
          </p:cNvPr>
          <p:cNvSpPr txBox="1"/>
          <p:nvPr/>
        </p:nvSpPr>
        <p:spPr>
          <a:xfrm>
            <a:off x="7799160" y="4079675"/>
            <a:ext cx="1318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Bell MT" panose="02020503060305020303" pitchFamily="18" charset="77"/>
              </a:rPr>
              <a:t>Export Terminal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E6068F-05BB-B14B-9877-F381AFF97E34}"/>
              </a:ext>
            </a:extLst>
          </p:cNvPr>
          <p:cNvSpPr txBox="1"/>
          <p:nvPr/>
        </p:nvSpPr>
        <p:spPr>
          <a:xfrm>
            <a:off x="3698245" y="4025548"/>
            <a:ext cx="1320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Bell MT" panose="02020503060305020303" pitchFamily="18" charset="77"/>
              </a:rPr>
              <a:t>Import Terminal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F15FAE-E426-6449-AEF3-4726420B0F47}"/>
              </a:ext>
            </a:extLst>
          </p:cNvPr>
          <p:cNvSpPr txBox="1"/>
          <p:nvPr/>
        </p:nvSpPr>
        <p:spPr>
          <a:xfrm>
            <a:off x="5307102" y="1141680"/>
            <a:ext cx="1449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Bell MT" panose="02020503060305020303" pitchFamily="18" charset="77"/>
              </a:rPr>
              <a:t>Invoicing Platform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3A824E-579B-8748-BB36-09F1F9158A26}"/>
              </a:ext>
            </a:extLst>
          </p:cNvPr>
          <p:cNvSpPr txBox="1"/>
          <p:nvPr/>
        </p:nvSpPr>
        <p:spPr>
          <a:xfrm>
            <a:off x="2405191" y="1602824"/>
            <a:ext cx="1444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Bell MT" panose="02020503060305020303" pitchFamily="18" charset="77"/>
              </a:rPr>
              <a:t>Document Courier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AF8075-9A74-CA46-AC30-622056FBC384}"/>
              </a:ext>
            </a:extLst>
          </p:cNvPr>
          <p:cNvSpPr txBox="1"/>
          <p:nvPr/>
        </p:nvSpPr>
        <p:spPr>
          <a:xfrm>
            <a:off x="8717997" y="1535541"/>
            <a:ext cx="1444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Bell MT" panose="02020503060305020303" pitchFamily="18" charset="77"/>
              </a:rPr>
              <a:t>Document Courier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E78B37-E80B-BE4D-B0A7-A9F79DCF504D}"/>
              </a:ext>
            </a:extLst>
          </p:cNvPr>
          <p:cNvSpPr txBox="1"/>
          <p:nvPr/>
        </p:nvSpPr>
        <p:spPr>
          <a:xfrm>
            <a:off x="7791322" y="2798910"/>
            <a:ext cx="1280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Bell MT" panose="02020503060305020303" pitchFamily="18" charset="77"/>
              </a:rPr>
              <a:t>Export Customs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59730E8-56F9-C540-9F1C-010E17A8883A}"/>
              </a:ext>
            </a:extLst>
          </p:cNvPr>
          <p:cNvSpPr txBox="1"/>
          <p:nvPr/>
        </p:nvSpPr>
        <p:spPr>
          <a:xfrm>
            <a:off x="3722577" y="2798345"/>
            <a:ext cx="1282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Bell MT" panose="02020503060305020303" pitchFamily="18" charset="77"/>
              </a:rPr>
              <a:t>Import Customs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4812A5-A3A7-B24A-8253-08DC4EAA6462}"/>
              </a:ext>
            </a:extLst>
          </p:cNvPr>
          <p:cNvSpPr txBox="1"/>
          <p:nvPr/>
        </p:nvSpPr>
        <p:spPr>
          <a:xfrm>
            <a:off x="6711097" y="5321734"/>
            <a:ext cx="1614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Bell MT" panose="02020503060305020303" pitchFamily="18" charset="77"/>
              </a:rPr>
              <a:t>Interbank Messaging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BB5795-3563-774E-9FFE-4BC1636C4967}"/>
              </a:ext>
            </a:extLst>
          </p:cNvPr>
          <p:cNvSpPr txBox="1"/>
          <p:nvPr/>
        </p:nvSpPr>
        <p:spPr>
          <a:xfrm>
            <a:off x="7760702" y="4883012"/>
            <a:ext cx="1261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Bell MT" panose="02020503060305020303" pitchFamily="18" charset="77"/>
              </a:rPr>
              <a:t>Exporter’s Bank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087EAE-BD4B-164F-B596-0DD92C3F9DE1}"/>
              </a:ext>
            </a:extLst>
          </p:cNvPr>
          <p:cNvSpPr txBox="1"/>
          <p:nvPr/>
        </p:nvSpPr>
        <p:spPr>
          <a:xfrm>
            <a:off x="3861480" y="4838656"/>
            <a:ext cx="1262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Bell MT" panose="02020503060305020303" pitchFamily="18" charset="77"/>
              </a:rPr>
              <a:t>Importer’s Bank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BD73F2-0564-4D4B-A8B4-51B49C7F3BE9}"/>
              </a:ext>
            </a:extLst>
          </p:cNvPr>
          <p:cNvSpPr txBox="1"/>
          <p:nvPr/>
        </p:nvSpPr>
        <p:spPr>
          <a:xfrm>
            <a:off x="5610559" y="5631508"/>
            <a:ext cx="1562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Bell MT" panose="02020503060305020303" pitchFamily="18" charset="77"/>
              </a:rPr>
              <a:t>Correspondent Bank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D1C59E-5AE8-9447-BAA7-E78B207CA8CC}"/>
              </a:ext>
            </a:extLst>
          </p:cNvPr>
          <p:cNvSpPr txBox="1"/>
          <p:nvPr/>
        </p:nvSpPr>
        <p:spPr>
          <a:xfrm>
            <a:off x="387269" y="4046129"/>
            <a:ext cx="793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Bell MT" panose="02020503060305020303" pitchFamily="18" charset="77"/>
              </a:rPr>
              <a:t>Importer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F7996-512D-2A49-A0C2-537758205CF7}"/>
              </a:ext>
            </a:extLst>
          </p:cNvPr>
          <p:cNvSpPr txBox="1"/>
          <p:nvPr/>
        </p:nvSpPr>
        <p:spPr>
          <a:xfrm>
            <a:off x="11187085" y="4079095"/>
            <a:ext cx="791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Bell MT" panose="02020503060305020303" pitchFamily="18" charset="77"/>
              </a:rPr>
              <a:t>Exporter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F13E9688-22A5-2346-97CD-34493F9F54A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1966" y="735962"/>
            <a:ext cx="4832617" cy="2379685"/>
          </a:xfrm>
          <a:prstGeom prst="bentConnector3">
            <a:avLst>
              <a:gd name="adj1" fmla="val 9994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B37102C7-4B69-DC48-BA91-23DD5BBBAA7B}"/>
              </a:ext>
            </a:extLst>
          </p:cNvPr>
          <p:cNvCxnSpPr>
            <a:cxnSpLocks/>
            <a:stCxn id="13" idx="0"/>
          </p:cNvCxnSpPr>
          <p:nvPr/>
        </p:nvCxnSpPr>
        <p:spPr>
          <a:xfrm rot="16200000" flipV="1">
            <a:off x="7756189" y="-551740"/>
            <a:ext cx="2635158" cy="5142477"/>
          </a:xfrm>
          <a:prstGeom prst="bentConnector2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B0777DA-CEEB-4E45-943A-C2513DFB9E7C}"/>
              </a:ext>
            </a:extLst>
          </p:cNvPr>
          <p:cNvCxnSpPr>
            <a:cxnSpLocks/>
          </p:cNvCxnSpPr>
          <p:nvPr/>
        </p:nvCxnSpPr>
        <p:spPr>
          <a:xfrm flipV="1">
            <a:off x="3549587" y="1384947"/>
            <a:ext cx="5438232" cy="238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D6BE07B-CEE0-EC4C-818B-D471A18DFDB2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1255538" y="1827466"/>
            <a:ext cx="1738092" cy="17805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F6E9AB5-747F-B14A-9DC8-C8C73CA7BB97}"/>
              </a:ext>
            </a:extLst>
          </p:cNvPr>
          <p:cNvCxnSpPr>
            <a:cxnSpLocks/>
          </p:cNvCxnSpPr>
          <p:nvPr/>
        </p:nvCxnSpPr>
        <p:spPr>
          <a:xfrm flipH="1">
            <a:off x="10062969" y="3708123"/>
            <a:ext cx="2897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028332C-5159-0E4C-8318-D074BF4DA546}"/>
              </a:ext>
            </a:extLst>
          </p:cNvPr>
          <p:cNvCxnSpPr>
            <a:cxnSpLocks/>
          </p:cNvCxnSpPr>
          <p:nvPr/>
        </p:nvCxnSpPr>
        <p:spPr>
          <a:xfrm flipH="1">
            <a:off x="10955869" y="3708123"/>
            <a:ext cx="2897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17A7C3D-3CA8-F043-BD89-B0A2386F5F4E}"/>
              </a:ext>
            </a:extLst>
          </p:cNvPr>
          <p:cNvCxnSpPr>
            <a:cxnSpLocks/>
          </p:cNvCxnSpPr>
          <p:nvPr/>
        </p:nvCxnSpPr>
        <p:spPr>
          <a:xfrm flipH="1">
            <a:off x="7172910" y="3691899"/>
            <a:ext cx="2897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B9E5F4D-4403-864A-A9C9-00DA83C04584}"/>
              </a:ext>
            </a:extLst>
          </p:cNvPr>
          <p:cNvCxnSpPr>
            <a:cxnSpLocks/>
          </p:cNvCxnSpPr>
          <p:nvPr/>
        </p:nvCxnSpPr>
        <p:spPr>
          <a:xfrm flipH="1" flipV="1">
            <a:off x="5139320" y="3666069"/>
            <a:ext cx="498716" cy="7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93E09DD-385C-534E-A72D-0AF1756C89F2}"/>
              </a:ext>
            </a:extLst>
          </p:cNvPr>
          <p:cNvCxnSpPr>
            <a:cxnSpLocks/>
          </p:cNvCxnSpPr>
          <p:nvPr/>
        </p:nvCxnSpPr>
        <p:spPr>
          <a:xfrm flipH="1">
            <a:off x="1255539" y="3708044"/>
            <a:ext cx="1996725" cy="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98A9B5A-0194-4146-A5A1-71416D80A42F}"/>
              </a:ext>
            </a:extLst>
          </p:cNvPr>
          <p:cNvCxnSpPr>
            <a:cxnSpLocks/>
          </p:cNvCxnSpPr>
          <p:nvPr/>
        </p:nvCxnSpPr>
        <p:spPr>
          <a:xfrm flipH="1">
            <a:off x="9288091" y="3691899"/>
            <a:ext cx="2897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Left-Up Arrow 120">
            <a:extLst>
              <a:ext uri="{FF2B5EF4-FFF2-40B4-BE49-F238E27FC236}">
                <a16:creationId xmlns:a16="http://schemas.microsoft.com/office/drawing/2014/main" id="{541129E5-114E-034E-A618-04AB3DDE2201}"/>
              </a:ext>
            </a:extLst>
          </p:cNvPr>
          <p:cNvSpPr/>
          <p:nvPr/>
        </p:nvSpPr>
        <p:spPr>
          <a:xfrm rot="5400000">
            <a:off x="4580348" y="4835290"/>
            <a:ext cx="613430" cy="1262973"/>
          </a:xfrm>
          <a:prstGeom prst="leftUpArrow">
            <a:avLst>
              <a:gd name="adj1" fmla="val 1608"/>
              <a:gd name="adj2" fmla="val 0"/>
              <a:gd name="adj3" fmla="val 62328"/>
            </a:avLst>
          </a:prstGeom>
          <a:solidFill>
            <a:srgbClr val="00206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-Up Arrow 121">
            <a:extLst>
              <a:ext uri="{FF2B5EF4-FFF2-40B4-BE49-F238E27FC236}">
                <a16:creationId xmlns:a16="http://schemas.microsoft.com/office/drawing/2014/main" id="{6ED142FC-47D7-ED41-9E14-5CDDFE9E3BD1}"/>
              </a:ext>
            </a:extLst>
          </p:cNvPr>
          <p:cNvSpPr/>
          <p:nvPr/>
        </p:nvSpPr>
        <p:spPr>
          <a:xfrm>
            <a:off x="7172910" y="5129418"/>
            <a:ext cx="1318960" cy="663764"/>
          </a:xfrm>
          <a:prstGeom prst="leftUpArrow">
            <a:avLst>
              <a:gd name="adj1" fmla="val 1608"/>
              <a:gd name="adj2" fmla="val 0"/>
              <a:gd name="adj3" fmla="val 62328"/>
            </a:avLst>
          </a:prstGeom>
          <a:solidFill>
            <a:srgbClr val="00206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82FB66E3-3ACA-444D-BA4E-4F75958FC356}"/>
              </a:ext>
            </a:extLst>
          </p:cNvPr>
          <p:cNvCxnSpPr>
            <a:cxnSpLocks/>
          </p:cNvCxnSpPr>
          <p:nvPr/>
        </p:nvCxnSpPr>
        <p:spPr>
          <a:xfrm flipH="1" flipV="1">
            <a:off x="3045827" y="1866819"/>
            <a:ext cx="712250" cy="17082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Left-Up Arrow 130">
            <a:extLst>
              <a:ext uri="{FF2B5EF4-FFF2-40B4-BE49-F238E27FC236}">
                <a16:creationId xmlns:a16="http://schemas.microsoft.com/office/drawing/2014/main" id="{A27BDEB2-E288-4742-BF8E-B427A7BE0917}"/>
              </a:ext>
            </a:extLst>
          </p:cNvPr>
          <p:cNvSpPr/>
          <p:nvPr/>
        </p:nvSpPr>
        <p:spPr>
          <a:xfrm rot="10800000" flipV="1">
            <a:off x="669044" y="4341410"/>
            <a:ext cx="3088646" cy="492121"/>
          </a:xfrm>
          <a:prstGeom prst="leftUpArrow">
            <a:avLst>
              <a:gd name="adj1" fmla="val 0"/>
              <a:gd name="adj2" fmla="val 0"/>
              <a:gd name="adj3" fmla="val 100000"/>
            </a:avLst>
          </a:prstGeom>
          <a:solidFill>
            <a:srgbClr val="00206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Left-Up Arrow 131">
            <a:extLst>
              <a:ext uri="{FF2B5EF4-FFF2-40B4-BE49-F238E27FC236}">
                <a16:creationId xmlns:a16="http://schemas.microsoft.com/office/drawing/2014/main" id="{A996607A-A6DE-AA4D-B2AB-B262D97DC5B1}"/>
              </a:ext>
            </a:extLst>
          </p:cNvPr>
          <p:cNvSpPr/>
          <p:nvPr/>
        </p:nvSpPr>
        <p:spPr>
          <a:xfrm>
            <a:off x="8968779" y="4394422"/>
            <a:ext cx="2673638" cy="326964"/>
          </a:xfrm>
          <a:prstGeom prst="leftUpArrow">
            <a:avLst>
              <a:gd name="adj1" fmla="val 0"/>
              <a:gd name="adj2" fmla="val 0"/>
              <a:gd name="adj3" fmla="val 100000"/>
            </a:avLst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Left-Up Arrow 132">
            <a:extLst>
              <a:ext uri="{FF2B5EF4-FFF2-40B4-BE49-F238E27FC236}">
                <a16:creationId xmlns:a16="http://schemas.microsoft.com/office/drawing/2014/main" id="{18ACE47A-FA45-8D4A-9D9E-951340CAE232}"/>
              </a:ext>
            </a:extLst>
          </p:cNvPr>
          <p:cNvSpPr/>
          <p:nvPr/>
        </p:nvSpPr>
        <p:spPr>
          <a:xfrm rot="5400000">
            <a:off x="1990029" y="2582756"/>
            <a:ext cx="3049645" cy="995710"/>
          </a:xfrm>
          <a:prstGeom prst="leftUpArrow">
            <a:avLst>
              <a:gd name="adj1" fmla="val 0"/>
              <a:gd name="adj2" fmla="val 0"/>
              <a:gd name="adj3" fmla="val 100000"/>
            </a:avLst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Left-Up Arrow 135">
            <a:extLst>
              <a:ext uri="{FF2B5EF4-FFF2-40B4-BE49-F238E27FC236}">
                <a16:creationId xmlns:a16="http://schemas.microsoft.com/office/drawing/2014/main" id="{72A84FB3-2C0F-1C47-9FF2-A2A7205CA321}"/>
              </a:ext>
            </a:extLst>
          </p:cNvPr>
          <p:cNvSpPr/>
          <p:nvPr/>
        </p:nvSpPr>
        <p:spPr>
          <a:xfrm rot="5400000">
            <a:off x="1897556" y="3019056"/>
            <a:ext cx="572217" cy="3208538"/>
          </a:xfrm>
          <a:prstGeom prst="leftUpArrow">
            <a:avLst>
              <a:gd name="adj1" fmla="val 0"/>
              <a:gd name="adj2" fmla="val 0"/>
              <a:gd name="adj3" fmla="val 10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Left-Up Arrow 136">
            <a:extLst>
              <a:ext uri="{FF2B5EF4-FFF2-40B4-BE49-F238E27FC236}">
                <a16:creationId xmlns:a16="http://schemas.microsoft.com/office/drawing/2014/main" id="{C57EF7D6-F1E2-D14D-85FE-3B8BE6A12801}"/>
              </a:ext>
            </a:extLst>
          </p:cNvPr>
          <p:cNvSpPr/>
          <p:nvPr/>
        </p:nvSpPr>
        <p:spPr>
          <a:xfrm>
            <a:off x="8968779" y="4376973"/>
            <a:ext cx="2745622" cy="456921"/>
          </a:xfrm>
          <a:prstGeom prst="leftUpArrow">
            <a:avLst>
              <a:gd name="adj1" fmla="val 0"/>
              <a:gd name="adj2" fmla="val 0"/>
              <a:gd name="adj3" fmla="val 100000"/>
            </a:avLst>
          </a:prstGeom>
          <a:solidFill>
            <a:srgbClr val="00206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Left-Up Arrow 137">
            <a:extLst>
              <a:ext uri="{FF2B5EF4-FFF2-40B4-BE49-F238E27FC236}">
                <a16:creationId xmlns:a16="http://schemas.microsoft.com/office/drawing/2014/main" id="{23EB5C99-64D6-CF40-ACB4-6FD963469A34}"/>
              </a:ext>
            </a:extLst>
          </p:cNvPr>
          <p:cNvSpPr/>
          <p:nvPr/>
        </p:nvSpPr>
        <p:spPr>
          <a:xfrm>
            <a:off x="8968779" y="4391761"/>
            <a:ext cx="2825017" cy="552866"/>
          </a:xfrm>
          <a:prstGeom prst="leftUpArrow">
            <a:avLst>
              <a:gd name="adj1" fmla="val 0"/>
              <a:gd name="adj2" fmla="val 0"/>
              <a:gd name="adj3" fmla="val 10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Left-Up Arrow 138">
            <a:extLst>
              <a:ext uri="{FF2B5EF4-FFF2-40B4-BE49-F238E27FC236}">
                <a16:creationId xmlns:a16="http://schemas.microsoft.com/office/drawing/2014/main" id="{CE0CAD26-E03A-0E4A-A939-70C8E2ED0D6E}"/>
              </a:ext>
            </a:extLst>
          </p:cNvPr>
          <p:cNvSpPr/>
          <p:nvPr/>
        </p:nvSpPr>
        <p:spPr>
          <a:xfrm>
            <a:off x="8987819" y="4412722"/>
            <a:ext cx="2901588" cy="649620"/>
          </a:xfrm>
          <a:prstGeom prst="leftUpArrow">
            <a:avLst>
              <a:gd name="adj1" fmla="val 0"/>
              <a:gd name="adj2" fmla="val 0"/>
              <a:gd name="adj3" fmla="val 100000"/>
            </a:avLst>
          </a:prstGeom>
          <a:solidFill>
            <a:srgbClr val="00206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425063B5-8758-DB4C-88F6-EE0F59AF4B19}"/>
              </a:ext>
            </a:extLst>
          </p:cNvPr>
          <p:cNvCxnSpPr>
            <a:cxnSpLocks/>
          </p:cNvCxnSpPr>
          <p:nvPr/>
        </p:nvCxnSpPr>
        <p:spPr>
          <a:xfrm rot="10800000">
            <a:off x="6499941" y="576349"/>
            <a:ext cx="5389466" cy="2781599"/>
          </a:xfrm>
          <a:prstGeom prst="bentConnector3">
            <a:avLst>
              <a:gd name="adj1" fmla="val 3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Left-Up Arrow 144">
            <a:extLst>
              <a:ext uri="{FF2B5EF4-FFF2-40B4-BE49-F238E27FC236}">
                <a16:creationId xmlns:a16="http://schemas.microsoft.com/office/drawing/2014/main" id="{11F25F39-9735-5E44-B58B-40C353DB9FD9}"/>
              </a:ext>
            </a:extLst>
          </p:cNvPr>
          <p:cNvSpPr/>
          <p:nvPr/>
        </p:nvSpPr>
        <p:spPr>
          <a:xfrm rot="10800000" flipV="1">
            <a:off x="758560" y="4369931"/>
            <a:ext cx="3015268" cy="347328"/>
          </a:xfrm>
          <a:prstGeom prst="leftUpArrow">
            <a:avLst>
              <a:gd name="adj1" fmla="val 0"/>
              <a:gd name="adj2" fmla="val 0"/>
              <a:gd name="adj3" fmla="val 100000"/>
            </a:avLst>
          </a:prstGeom>
          <a:solidFill>
            <a:srgbClr val="00206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6" name="Left-Up Arrow 145">
            <a:extLst>
              <a:ext uri="{FF2B5EF4-FFF2-40B4-BE49-F238E27FC236}">
                <a16:creationId xmlns:a16="http://schemas.microsoft.com/office/drawing/2014/main" id="{D168A23A-D4F7-6A43-9D40-A29AA727E662}"/>
              </a:ext>
            </a:extLst>
          </p:cNvPr>
          <p:cNvSpPr/>
          <p:nvPr/>
        </p:nvSpPr>
        <p:spPr>
          <a:xfrm rot="10800000" flipV="1">
            <a:off x="477598" y="4341410"/>
            <a:ext cx="3287629" cy="657723"/>
          </a:xfrm>
          <a:prstGeom prst="leftUpArrow">
            <a:avLst>
              <a:gd name="adj1" fmla="val 0"/>
              <a:gd name="adj2" fmla="val 0"/>
              <a:gd name="adj3" fmla="val 100000"/>
            </a:avLst>
          </a:prstGeom>
          <a:solidFill>
            <a:srgbClr val="00206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9F0A007-BFD2-C145-865C-52F5E9747CB1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4127210" y="3075344"/>
            <a:ext cx="236504" cy="222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B855C46-06A0-D347-84BA-8B04F94D9DCB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4363714" y="3075344"/>
            <a:ext cx="216558" cy="222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A255062-C2C9-5A4B-9368-CE5688706079}"/>
              </a:ext>
            </a:extLst>
          </p:cNvPr>
          <p:cNvCxnSpPr>
            <a:cxnSpLocks/>
          </p:cNvCxnSpPr>
          <p:nvPr/>
        </p:nvCxnSpPr>
        <p:spPr>
          <a:xfrm flipH="1">
            <a:off x="8222035" y="3051979"/>
            <a:ext cx="236504" cy="222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4084F19B-7104-A64A-B475-6B71A65AD9A2}"/>
              </a:ext>
            </a:extLst>
          </p:cNvPr>
          <p:cNvCxnSpPr>
            <a:cxnSpLocks/>
          </p:cNvCxnSpPr>
          <p:nvPr/>
        </p:nvCxnSpPr>
        <p:spPr>
          <a:xfrm>
            <a:off x="8458539" y="3064474"/>
            <a:ext cx="216558" cy="222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BD683CC4-2F2C-6244-9028-E6F492C0B88E}"/>
              </a:ext>
            </a:extLst>
          </p:cNvPr>
          <p:cNvSpPr/>
          <p:nvPr/>
        </p:nvSpPr>
        <p:spPr>
          <a:xfrm>
            <a:off x="733436" y="4365517"/>
            <a:ext cx="155457" cy="11528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C1E75FB9-7959-314F-8E13-C80A3F40FDEF}"/>
              </a:ext>
            </a:extLst>
          </p:cNvPr>
          <p:cNvSpPr/>
          <p:nvPr/>
        </p:nvSpPr>
        <p:spPr>
          <a:xfrm flipH="1">
            <a:off x="3664141" y="4679162"/>
            <a:ext cx="139335" cy="7327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7FE8FE5-DEB8-D140-B7D8-410A11CB2FC3}"/>
              </a:ext>
            </a:extLst>
          </p:cNvPr>
          <p:cNvSpPr/>
          <p:nvPr/>
        </p:nvSpPr>
        <p:spPr>
          <a:xfrm flipH="1">
            <a:off x="3691791" y="4806336"/>
            <a:ext cx="139335" cy="7327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4A488529-5805-2C4B-AC11-DF79A73A91F6}"/>
              </a:ext>
            </a:extLst>
          </p:cNvPr>
          <p:cNvSpPr/>
          <p:nvPr/>
        </p:nvSpPr>
        <p:spPr>
          <a:xfrm flipH="1">
            <a:off x="3730612" y="4883060"/>
            <a:ext cx="139335" cy="7327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C32F2C7-74EA-2E42-B24B-59223B8E37C1}"/>
              </a:ext>
            </a:extLst>
          </p:cNvPr>
          <p:cNvSpPr/>
          <p:nvPr/>
        </p:nvSpPr>
        <p:spPr>
          <a:xfrm flipH="1">
            <a:off x="3722577" y="4998827"/>
            <a:ext cx="139335" cy="7327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5D7AE7C8-7999-1E4A-A9A4-A6EF25ED3A86}"/>
              </a:ext>
            </a:extLst>
          </p:cNvPr>
          <p:cNvSpPr/>
          <p:nvPr/>
        </p:nvSpPr>
        <p:spPr>
          <a:xfrm flipH="1">
            <a:off x="603682" y="4325091"/>
            <a:ext cx="139335" cy="7327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4647F8C1-7744-F649-8C98-F63AAF31DC49}"/>
              </a:ext>
            </a:extLst>
          </p:cNvPr>
          <p:cNvSpPr/>
          <p:nvPr/>
        </p:nvSpPr>
        <p:spPr>
          <a:xfrm flipH="1">
            <a:off x="508617" y="4303696"/>
            <a:ext cx="139335" cy="7327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3347C897-AD2B-E744-A232-7261ED0AFBBC}"/>
              </a:ext>
            </a:extLst>
          </p:cNvPr>
          <p:cNvSpPr/>
          <p:nvPr/>
        </p:nvSpPr>
        <p:spPr>
          <a:xfrm flipH="1">
            <a:off x="396730" y="4330009"/>
            <a:ext cx="139335" cy="7327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3F32FB6-D0B8-D943-86E6-012FF23716C7}"/>
              </a:ext>
            </a:extLst>
          </p:cNvPr>
          <p:cNvSpPr/>
          <p:nvPr/>
        </p:nvSpPr>
        <p:spPr>
          <a:xfrm flipH="1">
            <a:off x="8991715" y="5033024"/>
            <a:ext cx="139335" cy="7327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A8AAAD0E-EA38-1B42-853E-D76291654289}"/>
              </a:ext>
            </a:extLst>
          </p:cNvPr>
          <p:cNvSpPr/>
          <p:nvPr/>
        </p:nvSpPr>
        <p:spPr>
          <a:xfrm flipH="1">
            <a:off x="8968779" y="4681856"/>
            <a:ext cx="139335" cy="7327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3E4994D-8689-2B4C-9C92-AA5EA142F6D8}"/>
              </a:ext>
            </a:extLst>
          </p:cNvPr>
          <p:cNvSpPr/>
          <p:nvPr/>
        </p:nvSpPr>
        <p:spPr>
          <a:xfrm flipH="1">
            <a:off x="8908632" y="4846268"/>
            <a:ext cx="139335" cy="7327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01B9CF8B-B642-C143-80A0-075157CEE487}"/>
              </a:ext>
            </a:extLst>
          </p:cNvPr>
          <p:cNvSpPr/>
          <p:nvPr/>
        </p:nvSpPr>
        <p:spPr>
          <a:xfrm flipH="1">
            <a:off x="7125584" y="5761204"/>
            <a:ext cx="139335" cy="7327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8697F9A-587C-A445-863D-E20197182F7C}"/>
              </a:ext>
            </a:extLst>
          </p:cNvPr>
          <p:cNvSpPr/>
          <p:nvPr/>
        </p:nvSpPr>
        <p:spPr>
          <a:xfrm flipH="1">
            <a:off x="8934433" y="4914573"/>
            <a:ext cx="139335" cy="7327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CD83CBE-23BB-9A47-8FB9-8BB0DEA50F11}"/>
              </a:ext>
            </a:extLst>
          </p:cNvPr>
          <p:cNvSpPr/>
          <p:nvPr/>
        </p:nvSpPr>
        <p:spPr>
          <a:xfrm flipH="1">
            <a:off x="11805840" y="4376083"/>
            <a:ext cx="139335" cy="7327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04A60AE3-6EB3-4646-8B46-0D3454D12DE3}"/>
              </a:ext>
            </a:extLst>
          </p:cNvPr>
          <p:cNvSpPr/>
          <p:nvPr/>
        </p:nvSpPr>
        <p:spPr>
          <a:xfrm flipH="1" flipV="1">
            <a:off x="11710244" y="4377513"/>
            <a:ext cx="164391" cy="4571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F97424F5-6E2E-AA4E-8C91-57A133DF3443}"/>
              </a:ext>
            </a:extLst>
          </p:cNvPr>
          <p:cNvSpPr/>
          <p:nvPr/>
        </p:nvSpPr>
        <p:spPr>
          <a:xfrm flipH="1" flipV="1">
            <a:off x="11635586" y="4316971"/>
            <a:ext cx="156854" cy="1353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8DD286A-3A5B-2F4C-9610-950D0C234AB4}"/>
              </a:ext>
            </a:extLst>
          </p:cNvPr>
          <p:cNvSpPr/>
          <p:nvPr/>
        </p:nvSpPr>
        <p:spPr>
          <a:xfrm flipH="1">
            <a:off x="11539074" y="4383919"/>
            <a:ext cx="139335" cy="7327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F4EA6BC-1EA4-8D4E-9CD5-D65FF0F9BCD4}"/>
              </a:ext>
            </a:extLst>
          </p:cNvPr>
          <p:cNvSpPr/>
          <p:nvPr/>
        </p:nvSpPr>
        <p:spPr>
          <a:xfrm flipH="1">
            <a:off x="4185908" y="5111665"/>
            <a:ext cx="139335" cy="7327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576CFD0-2DB1-D249-B232-2177E702A4EF}"/>
              </a:ext>
            </a:extLst>
          </p:cNvPr>
          <p:cNvSpPr/>
          <p:nvPr/>
        </p:nvSpPr>
        <p:spPr>
          <a:xfrm flipH="1">
            <a:off x="8404179" y="5123574"/>
            <a:ext cx="139335" cy="7327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07BF3C3-625A-0647-9D8B-4AD99A0B65DC}"/>
              </a:ext>
            </a:extLst>
          </p:cNvPr>
          <p:cNvSpPr/>
          <p:nvPr/>
        </p:nvSpPr>
        <p:spPr>
          <a:xfrm flipH="1">
            <a:off x="5454915" y="5733368"/>
            <a:ext cx="139335" cy="7327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CDB7670-D074-364E-B80F-54AC124402D2}"/>
              </a:ext>
            </a:extLst>
          </p:cNvPr>
          <p:cNvSpPr/>
          <p:nvPr/>
        </p:nvSpPr>
        <p:spPr>
          <a:xfrm>
            <a:off x="680135" y="3486082"/>
            <a:ext cx="387090" cy="34732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59639B2-B411-2348-8193-B550342EFD1D}"/>
              </a:ext>
            </a:extLst>
          </p:cNvPr>
          <p:cNvSpPr/>
          <p:nvPr/>
        </p:nvSpPr>
        <p:spPr>
          <a:xfrm>
            <a:off x="4111623" y="1637665"/>
            <a:ext cx="532011" cy="46934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15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F4601D5E-C201-AA4C-B80D-3C4008FB5757}"/>
              </a:ext>
            </a:extLst>
          </p:cNvPr>
          <p:cNvSpPr/>
          <p:nvPr/>
        </p:nvSpPr>
        <p:spPr>
          <a:xfrm>
            <a:off x="8185136" y="1589652"/>
            <a:ext cx="569811" cy="46419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11</a:t>
            </a: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F04EC588-3103-FB4F-BAEA-F210F0C0FD4E}"/>
              </a:ext>
            </a:extLst>
          </p:cNvPr>
          <p:cNvSpPr/>
          <p:nvPr/>
        </p:nvSpPr>
        <p:spPr>
          <a:xfrm>
            <a:off x="11195872" y="3059456"/>
            <a:ext cx="387090" cy="34732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7DB69FF3-DD99-A447-9F6F-E9C25613CF47}"/>
              </a:ext>
            </a:extLst>
          </p:cNvPr>
          <p:cNvSpPr/>
          <p:nvPr/>
        </p:nvSpPr>
        <p:spPr>
          <a:xfrm>
            <a:off x="10381287" y="2959219"/>
            <a:ext cx="387090" cy="34732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1092C975-4824-6547-8423-76A6265F3435}"/>
              </a:ext>
            </a:extLst>
          </p:cNvPr>
          <p:cNvSpPr/>
          <p:nvPr/>
        </p:nvSpPr>
        <p:spPr>
          <a:xfrm>
            <a:off x="9650455" y="2961605"/>
            <a:ext cx="387090" cy="34732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5E37A0F4-98DA-A343-9404-5BB6E01BF914}"/>
              </a:ext>
            </a:extLst>
          </p:cNvPr>
          <p:cNvSpPr/>
          <p:nvPr/>
        </p:nvSpPr>
        <p:spPr>
          <a:xfrm>
            <a:off x="2679172" y="692923"/>
            <a:ext cx="573093" cy="470571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16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4DD957B5-0C1E-F643-A7E4-3EB2B3190EB6}"/>
              </a:ext>
            </a:extLst>
          </p:cNvPr>
          <p:cNvSpPr/>
          <p:nvPr/>
        </p:nvSpPr>
        <p:spPr>
          <a:xfrm>
            <a:off x="5223469" y="384827"/>
            <a:ext cx="387090" cy="34732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E95DF256-D8FC-984B-8089-61F64E758242}"/>
              </a:ext>
            </a:extLst>
          </p:cNvPr>
          <p:cNvSpPr/>
          <p:nvPr/>
        </p:nvSpPr>
        <p:spPr>
          <a:xfrm>
            <a:off x="3060407" y="3115648"/>
            <a:ext cx="533881" cy="5000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14</a:t>
            </a: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08F0A5D4-D045-9644-951D-B7170F75E9D0}"/>
              </a:ext>
            </a:extLst>
          </p:cNvPr>
          <p:cNvSpPr/>
          <p:nvPr/>
        </p:nvSpPr>
        <p:spPr>
          <a:xfrm>
            <a:off x="7330435" y="3156291"/>
            <a:ext cx="543407" cy="4945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10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BD01DB0F-22DE-B649-A3C3-6858CF85C0E4}"/>
              </a:ext>
            </a:extLst>
          </p:cNvPr>
          <p:cNvSpPr/>
          <p:nvPr/>
        </p:nvSpPr>
        <p:spPr>
          <a:xfrm>
            <a:off x="7695183" y="4437056"/>
            <a:ext cx="387090" cy="34732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91B216E3-B5E5-8A4F-854A-8951E34E1526}"/>
              </a:ext>
            </a:extLst>
          </p:cNvPr>
          <p:cNvSpPr/>
          <p:nvPr/>
        </p:nvSpPr>
        <p:spPr>
          <a:xfrm>
            <a:off x="6709759" y="4439349"/>
            <a:ext cx="387090" cy="34732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359CB930-C559-5F41-9689-0EA508A5628D}"/>
              </a:ext>
            </a:extLst>
          </p:cNvPr>
          <p:cNvSpPr/>
          <p:nvPr/>
        </p:nvSpPr>
        <p:spPr>
          <a:xfrm>
            <a:off x="5607250" y="5217945"/>
            <a:ext cx="458415" cy="3651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17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AD00996F-D36A-0942-BDAA-C615FD0AE3B1}"/>
              </a:ext>
            </a:extLst>
          </p:cNvPr>
          <p:cNvSpPr/>
          <p:nvPr/>
        </p:nvSpPr>
        <p:spPr>
          <a:xfrm>
            <a:off x="4730270" y="4431312"/>
            <a:ext cx="387090" cy="34732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D78D98CE-9DEF-294D-9922-3AF5DCA1A164}"/>
              </a:ext>
            </a:extLst>
          </p:cNvPr>
          <p:cNvSpPr/>
          <p:nvPr/>
        </p:nvSpPr>
        <p:spPr>
          <a:xfrm>
            <a:off x="9117919" y="645589"/>
            <a:ext cx="573093" cy="47057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12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C4FA0BBB-38EF-0D4A-8948-5077D1F397CE}"/>
              </a:ext>
            </a:extLst>
          </p:cNvPr>
          <p:cNvSpPr/>
          <p:nvPr/>
        </p:nvSpPr>
        <p:spPr>
          <a:xfrm>
            <a:off x="6328591" y="2893555"/>
            <a:ext cx="532011" cy="46934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13</a:t>
            </a: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0ACC403F-0214-184A-8222-C86305B52EEB}"/>
              </a:ext>
            </a:extLst>
          </p:cNvPr>
          <p:cNvCxnSpPr>
            <a:cxnSpLocks/>
          </p:cNvCxnSpPr>
          <p:nvPr/>
        </p:nvCxnSpPr>
        <p:spPr>
          <a:xfrm flipH="1">
            <a:off x="8889874" y="1841714"/>
            <a:ext cx="530383" cy="14232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62F7E61A-3EB2-484E-B4F0-C1E662E27BA7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9440310" y="1812540"/>
            <a:ext cx="1043975" cy="16690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Date Placeholder 199">
            <a:extLst>
              <a:ext uri="{FF2B5EF4-FFF2-40B4-BE49-F238E27FC236}">
                <a16:creationId xmlns:a16="http://schemas.microsoft.com/office/drawing/2014/main" id="{F6CC323B-272D-E54E-BCBE-206CF0563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25F15-75F2-1D4A-B236-6A8A5E12B2D3}" type="datetime1">
              <a:rPr lang="en-IN" smtClean="0"/>
              <a:t>01-04-2023</a:t>
            </a:fld>
            <a:endParaRPr lang="en-US"/>
          </a:p>
        </p:txBody>
      </p:sp>
      <p:sp>
        <p:nvSpPr>
          <p:cNvPr id="201" name="Footer Placeholder 200">
            <a:extLst>
              <a:ext uri="{FF2B5EF4-FFF2-40B4-BE49-F238E27FC236}">
                <a16:creationId xmlns:a16="http://schemas.microsoft.com/office/drawing/2014/main" id="{6AEBED13-9525-9543-ABC2-8D94CA639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202" name="Slide Number Placeholder 201">
            <a:extLst>
              <a:ext uri="{FF2B5EF4-FFF2-40B4-BE49-F238E27FC236}">
                <a16:creationId xmlns:a16="http://schemas.microsoft.com/office/drawing/2014/main" id="{3A99315B-2AFD-E043-8D91-BA824457C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4DF2B900-FDD7-7642-AE9F-2FA65D5AC2F4}"/>
              </a:ext>
            </a:extLst>
          </p:cNvPr>
          <p:cNvCxnSpPr>
            <a:cxnSpLocks/>
          </p:cNvCxnSpPr>
          <p:nvPr/>
        </p:nvCxnSpPr>
        <p:spPr>
          <a:xfrm flipV="1">
            <a:off x="9071994" y="5893451"/>
            <a:ext cx="1292124" cy="6743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05FB0391-93FA-D040-9D0F-948B524CC2C6}"/>
              </a:ext>
            </a:extLst>
          </p:cNvPr>
          <p:cNvCxnSpPr>
            <a:cxnSpLocks/>
          </p:cNvCxnSpPr>
          <p:nvPr/>
        </p:nvCxnSpPr>
        <p:spPr>
          <a:xfrm>
            <a:off x="9047967" y="6207403"/>
            <a:ext cx="1321976" cy="0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DE41626-1592-C74E-86AC-A397C55DEBD6}"/>
              </a:ext>
            </a:extLst>
          </p:cNvPr>
          <p:cNvCxnSpPr>
            <a:cxnSpLocks/>
          </p:cNvCxnSpPr>
          <p:nvPr/>
        </p:nvCxnSpPr>
        <p:spPr>
          <a:xfrm>
            <a:off x="206955" y="6106091"/>
            <a:ext cx="1298460" cy="0"/>
          </a:xfrm>
          <a:prstGeom prst="straightConnector1">
            <a:avLst/>
          </a:prstGeom>
          <a:ln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165C4945-97DC-7744-A1EB-2E4FF47DCCC7}"/>
              </a:ext>
            </a:extLst>
          </p:cNvPr>
          <p:cNvCxnSpPr>
            <a:cxnSpLocks/>
          </p:cNvCxnSpPr>
          <p:nvPr/>
        </p:nvCxnSpPr>
        <p:spPr>
          <a:xfrm>
            <a:off x="223386" y="6356350"/>
            <a:ext cx="12939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C0CF3B8E-B6F5-EC4A-B2D7-5541FBD2353E}"/>
              </a:ext>
            </a:extLst>
          </p:cNvPr>
          <p:cNvCxnSpPr>
            <a:cxnSpLocks/>
          </p:cNvCxnSpPr>
          <p:nvPr/>
        </p:nvCxnSpPr>
        <p:spPr>
          <a:xfrm>
            <a:off x="206955" y="5825665"/>
            <a:ext cx="13103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464D58AE-C05B-E144-90AB-B7259799D43D}"/>
              </a:ext>
            </a:extLst>
          </p:cNvPr>
          <p:cNvSpPr txBox="1"/>
          <p:nvPr/>
        </p:nvSpPr>
        <p:spPr>
          <a:xfrm>
            <a:off x="1603243" y="5656344"/>
            <a:ext cx="2223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Physical shipment of goods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40C9D7D1-580B-3944-B7CF-1C0EBF5C4535}"/>
              </a:ext>
            </a:extLst>
          </p:cNvPr>
          <p:cNvSpPr txBox="1"/>
          <p:nvPr/>
        </p:nvSpPr>
        <p:spPr>
          <a:xfrm>
            <a:off x="1543454" y="5954851"/>
            <a:ext cx="3129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Transfer of instructions and documents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78550C98-6D46-B347-9EB8-E022DFC64C15}"/>
              </a:ext>
            </a:extLst>
          </p:cNvPr>
          <p:cNvSpPr txBox="1"/>
          <p:nvPr/>
        </p:nvSpPr>
        <p:spPr>
          <a:xfrm>
            <a:off x="1547662" y="6212835"/>
            <a:ext cx="2490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Risk mitigation and compliance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F6C4471-7213-244C-BBD3-97C20C1855DC}"/>
              </a:ext>
            </a:extLst>
          </p:cNvPr>
          <p:cNvSpPr txBox="1"/>
          <p:nvPr/>
        </p:nvSpPr>
        <p:spPr>
          <a:xfrm>
            <a:off x="10369943" y="5715370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Financing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91193EEC-3952-1E45-B05E-59FE954D1619}"/>
              </a:ext>
            </a:extLst>
          </p:cNvPr>
          <p:cNvSpPr txBox="1"/>
          <p:nvPr/>
        </p:nvSpPr>
        <p:spPr>
          <a:xfrm>
            <a:off x="10381287" y="6023147"/>
            <a:ext cx="828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Payment</a:t>
            </a:r>
          </a:p>
        </p:txBody>
      </p:sp>
      <p:sp>
        <p:nvSpPr>
          <p:cNvPr id="233" name="Left-Right Arrow 232">
            <a:extLst>
              <a:ext uri="{FF2B5EF4-FFF2-40B4-BE49-F238E27FC236}">
                <a16:creationId xmlns:a16="http://schemas.microsoft.com/office/drawing/2014/main" id="{82E9E0C8-9317-524D-87BC-364CCBA4B802}"/>
              </a:ext>
            </a:extLst>
          </p:cNvPr>
          <p:cNvSpPr/>
          <p:nvPr/>
        </p:nvSpPr>
        <p:spPr>
          <a:xfrm rot="16200000">
            <a:off x="6250651" y="4987636"/>
            <a:ext cx="301648" cy="164052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20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6988D-24F1-2243-8238-A081E1DF4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6AD99-70B8-3345-BA6C-E9D222EC4B1B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1325A-6EFE-DE41-9332-D3AC953AE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5C85E-4B36-B245-ABDE-498FA32C5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EF6859-1434-6747-9F22-D0612BE3CA73}"/>
              </a:ext>
            </a:extLst>
          </p:cNvPr>
          <p:cNvSpPr/>
          <p:nvPr/>
        </p:nvSpPr>
        <p:spPr>
          <a:xfrm>
            <a:off x="0" y="-13368"/>
            <a:ext cx="12191999" cy="3788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ll MT" panose="02020503060305020303" pitchFamily="18" charset="77"/>
              </a:rPr>
              <a:t>TYPICAL INTERNATIONAL TRADE DOCUMENTATIONS ISSUED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6AD8E-CDDB-2E41-9701-3CAB8E316A12}"/>
              </a:ext>
            </a:extLst>
          </p:cNvPr>
          <p:cNvSpPr txBox="1"/>
          <p:nvPr/>
        </p:nvSpPr>
        <p:spPr>
          <a:xfrm>
            <a:off x="0" y="0"/>
            <a:ext cx="100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AMNAYA</a:t>
            </a:r>
          </a:p>
        </p:txBody>
      </p:sp>
      <p:pic>
        <p:nvPicPr>
          <p:cNvPr id="9" name="Graphic 8" descr="Factory">
            <a:extLst>
              <a:ext uri="{FF2B5EF4-FFF2-40B4-BE49-F238E27FC236}">
                <a16:creationId xmlns:a16="http://schemas.microsoft.com/office/drawing/2014/main" id="{29C7D971-6319-D448-8379-3C52C7FEA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945" y="1031995"/>
            <a:ext cx="1050102" cy="1050102"/>
          </a:xfrm>
          <a:prstGeom prst="rect">
            <a:avLst/>
          </a:prstGeom>
        </p:spPr>
      </p:pic>
      <p:pic>
        <p:nvPicPr>
          <p:cNvPr id="10" name="Graphic 9" descr="Bank">
            <a:extLst>
              <a:ext uri="{FF2B5EF4-FFF2-40B4-BE49-F238E27FC236}">
                <a16:creationId xmlns:a16="http://schemas.microsoft.com/office/drawing/2014/main" id="{0BA5C57B-468E-F847-930A-529A1E33B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8259" y="939096"/>
            <a:ext cx="1235899" cy="1235899"/>
          </a:xfrm>
          <a:prstGeom prst="rect">
            <a:avLst/>
          </a:prstGeom>
        </p:spPr>
      </p:pic>
      <p:pic>
        <p:nvPicPr>
          <p:cNvPr id="3" name="Graphic 2" descr="Schoolhouse">
            <a:extLst>
              <a:ext uri="{FF2B5EF4-FFF2-40B4-BE49-F238E27FC236}">
                <a16:creationId xmlns:a16="http://schemas.microsoft.com/office/drawing/2014/main" id="{4F0E8B85-BAFE-4F46-9423-26520C8D35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1813" y="852457"/>
            <a:ext cx="1409176" cy="1409176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EA822417-408B-5E4E-B218-51FDDE77E6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3020" y="957569"/>
            <a:ext cx="1598606" cy="1198955"/>
          </a:xfrm>
          <a:prstGeom prst="rect">
            <a:avLst/>
          </a:prstGeom>
        </p:spPr>
      </p:pic>
      <p:pic>
        <p:nvPicPr>
          <p:cNvPr id="15" name="Graphic 14" descr="Detective">
            <a:extLst>
              <a:ext uri="{FF2B5EF4-FFF2-40B4-BE49-F238E27FC236}">
                <a16:creationId xmlns:a16="http://schemas.microsoft.com/office/drawing/2014/main" id="{D3C9F6D7-E31C-0A44-8994-D8CA8CA5E4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68157" y="1109320"/>
            <a:ext cx="1060280" cy="1060280"/>
          </a:xfrm>
          <a:prstGeom prst="rect">
            <a:avLst/>
          </a:prstGeom>
        </p:spPr>
      </p:pic>
      <p:pic>
        <p:nvPicPr>
          <p:cNvPr id="17" name="Graphic 16" descr="Bank">
            <a:extLst>
              <a:ext uri="{FF2B5EF4-FFF2-40B4-BE49-F238E27FC236}">
                <a16:creationId xmlns:a16="http://schemas.microsoft.com/office/drawing/2014/main" id="{D3FAD0B5-8C1F-D843-B174-462F63C2D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1440" y="994912"/>
            <a:ext cx="1235899" cy="123589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FB0D92-5FFE-924F-A1B5-DF345F9B7AD8}"/>
              </a:ext>
            </a:extLst>
          </p:cNvPr>
          <p:cNvCxnSpPr>
            <a:cxnSpLocks/>
          </p:cNvCxnSpPr>
          <p:nvPr/>
        </p:nvCxnSpPr>
        <p:spPr>
          <a:xfrm flipV="1">
            <a:off x="290286" y="488515"/>
            <a:ext cx="11564046" cy="324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3A0B05-B30D-AB44-ABA1-61662306B5BD}"/>
              </a:ext>
            </a:extLst>
          </p:cNvPr>
          <p:cNvCxnSpPr>
            <a:cxnSpLocks/>
          </p:cNvCxnSpPr>
          <p:nvPr/>
        </p:nvCxnSpPr>
        <p:spPr>
          <a:xfrm>
            <a:off x="321561" y="521260"/>
            <a:ext cx="3995" cy="3063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9116156-2D08-A84F-A8C5-96E00C2148B8}"/>
              </a:ext>
            </a:extLst>
          </p:cNvPr>
          <p:cNvCxnSpPr>
            <a:cxnSpLocks/>
          </p:cNvCxnSpPr>
          <p:nvPr/>
        </p:nvCxnSpPr>
        <p:spPr>
          <a:xfrm>
            <a:off x="11854332" y="496865"/>
            <a:ext cx="0" cy="4133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5AD967-3A56-6644-933D-F593449D3A1F}"/>
              </a:ext>
            </a:extLst>
          </p:cNvPr>
          <p:cNvCxnSpPr>
            <a:cxnSpLocks/>
          </p:cNvCxnSpPr>
          <p:nvPr/>
        </p:nvCxnSpPr>
        <p:spPr>
          <a:xfrm>
            <a:off x="6095999" y="501425"/>
            <a:ext cx="0" cy="313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2D8C74F-932D-D243-8DB6-3A77D9E0FB91}"/>
              </a:ext>
            </a:extLst>
          </p:cNvPr>
          <p:cNvCxnSpPr>
            <a:cxnSpLocks/>
          </p:cNvCxnSpPr>
          <p:nvPr/>
        </p:nvCxnSpPr>
        <p:spPr>
          <a:xfrm flipV="1">
            <a:off x="586079" y="635236"/>
            <a:ext cx="3530296" cy="48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2C3505D-99F2-8741-9ED4-FAC2F1E1B043}"/>
              </a:ext>
            </a:extLst>
          </p:cNvPr>
          <p:cNvCxnSpPr>
            <a:cxnSpLocks/>
          </p:cNvCxnSpPr>
          <p:nvPr/>
        </p:nvCxnSpPr>
        <p:spPr>
          <a:xfrm>
            <a:off x="2580355" y="787833"/>
            <a:ext cx="0" cy="2066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136FDBD-7E09-C849-88AB-02002E74D063}"/>
              </a:ext>
            </a:extLst>
          </p:cNvPr>
          <p:cNvCxnSpPr>
            <a:cxnSpLocks/>
          </p:cNvCxnSpPr>
          <p:nvPr/>
        </p:nvCxnSpPr>
        <p:spPr>
          <a:xfrm>
            <a:off x="4116375" y="640109"/>
            <a:ext cx="0" cy="4133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6D12DE-EB8D-6440-BBC6-DA49E7510805}"/>
              </a:ext>
            </a:extLst>
          </p:cNvPr>
          <p:cNvCxnSpPr>
            <a:cxnSpLocks/>
          </p:cNvCxnSpPr>
          <p:nvPr/>
        </p:nvCxnSpPr>
        <p:spPr>
          <a:xfrm>
            <a:off x="586079" y="644329"/>
            <a:ext cx="0" cy="5736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67078A-1125-304F-8F58-C2B472D89824}"/>
              </a:ext>
            </a:extLst>
          </p:cNvPr>
          <p:cNvCxnSpPr>
            <a:cxnSpLocks/>
          </p:cNvCxnSpPr>
          <p:nvPr/>
        </p:nvCxnSpPr>
        <p:spPr>
          <a:xfrm>
            <a:off x="690996" y="783784"/>
            <a:ext cx="1894699" cy="38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7C6D0AE-89DB-1345-8DC8-1498A59F6C09}"/>
              </a:ext>
            </a:extLst>
          </p:cNvPr>
          <p:cNvCxnSpPr>
            <a:cxnSpLocks/>
          </p:cNvCxnSpPr>
          <p:nvPr/>
        </p:nvCxnSpPr>
        <p:spPr>
          <a:xfrm>
            <a:off x="1350603" y="798857"/>
            <a:ext cx="0" cy="3135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604667C-DB85-4A49-8C8B-F2166B9075BB}"/>
              </a:ext>
            </a:extLst>
          </p:cNvPr>
          <p:cNvCxnSpPr>
            <a:cxnSpLocks/>
          </p:cNvCxnSpPr>
          <p:nvPr/>
        </p:nvCxnSpPr>
        <p:spPr>
          <a:xfrm>
            <a:off x="2580355" y="2249585"/>
            <a:ext cx="74498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53B907-901E-6D48-BAB2-C0641F2D2042}"/>
              </a:ext>
            </a:extLst>
          </p:cNvPr>
          <p:cNvCxnSpPr>
            <a:cxnSpLocks/>
          </p:cNvCxnSpPr>
          <p:nvPr/>
        </p:nvCxnSpPr>
        <p:spPr>
          <a:xfrm flipH="1" flipV="1">
            <a:off x="2577330" y="1989910"/>
            <a:ext cx="3025" cy="2596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0BEF36-8197-EB4C-926D-01FB11182F99}"/>
              </a:ext>
            </a:extLst>
          </p:cNvPr>
          <p:cNvCxnSpPr>
            <a:cxnSpLocks/>
          </p:cNvCxnSpPr>
          <p:nvPr/>
        </p:nvCxnSpPr>
        <p:spPr>
          <a:xfrm flipV="1">
            <a:off x="10006308" y="2025441"/>
            <a:ext cx="0" cy="224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C2DF009-6EBA-9544-9656-5FDFB6FC552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93089" y="1003822"/>
            <a:ext cx="1106446" cy="1106446"/>
          </a:xfrm>
          <a:prstGeom prst="rect">
            <a:avLst/>
          </a:prstGeom>
        </p:spPr>
      </p:pic>
      <p:pic>
        <p:nvPicPr>
          <p:cNvPr id="50" name="Picture 49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3A99D2CE-D26C-4E4C-AEFE-6E77EC41D987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29749" y="1152292"/>
            <a:ext cx="961352" cy="96135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45893FB-23CF-FE4D-9BEF-12264D38B1A6}"/>
              </a:ext>
            </a:extLst>
          </p:cNvPr>
          <p:cNvCxnSpPr>
            <a:cxnSpLocks/>
          </p:cNvCxnSpPr>
          <p:nvPr/>
        </p:nvCxnSpPr>
        <p:spPr>
          <a:xfrm>
            <a:off x="5093454" y="857810"/>
            <a:ext cx="29181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1B0376C-D81E-DF45-998A-FF04CFD5A326}"/>
              </a:ext>
            </a:extLst>
          </p:cNvPr>
          <p:cNvCxnSpPr>
            <a:cxnSpLocks/>
          </p:cNvCxnSpPr>
          <p:nvPr/>
        </p:nvCxnSpPr>
        <p:spPr>
          <a:xfrm>
            <a:off x="5108061" y="870034"/>
            <a:ext cx="0" cy="2066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CADC042-1C73-8D4D-AD35-795E08A6609C}"/>
              </a:ext>
            </a:extLst>
          </p:cNvPr>
          <p:cNvCxnSpPr>
            <a:cxnSpLocks/>
          </p:cNvCxnSpPr>
          <p:nvPr/>
        </p:nvCxnSpPr>
        <p:spPr>
          <a:xfrm>
            <a:off x="6821654" y="1009067"/>
            <a:ext cx="0" cy="2066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AED2ABF-49EE-4A41-A88B-8927879E3DAC}"/>
              </a:ext>
            </a:extLst>
          </p:cNvPr>
          <p:cNvCxnSpPr>
            <a:cxnSpLocks/>
          </p:cNvCxnSpPr>
          <p:nvPr/>
        </p:nvCxnSpPr>
        <p:spPr>
          <a:xfrm>
            <a:off x="5987441" y="1009067"/>
            <a:ext cx="8342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DB93A85-8A8E-CE42-8F38-A804515EC007}"/>
              </a:ext>
            </a:extLst>
          </p:cNvPr>
          <p:cNvCxnSpPr>
            <a:cxnSpLocks/>
          </p:cNvCxnSpPr>
          <p:nvPr/>
        </p:nvCxnSpPr>
        <p:spPr>
          <a:xfrm>
            <a:off x="5987321" y="1009067"/>
            <a:ext cx="120" cy="1033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1B1062D-6F3B-3F48-BEE8-239D1AFD8732}"/>
              </a:ext>
            </a:extLst>
          </p:cNvPr>
          <p:cNvCxnSpPr>
            <a:cxnSpLocks/>
          </p:cNvCxnSpPr>
          <p:nvPr/>
        </p:nvCxnSpPr>
        <p:spPr>
          <a:xfrm>
            <a:off x="7505178" y="1018139"/>
            <a:ext cx="8342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2CDE868-AE5E-A741-9775-78DB42FDE0AA}"/>
              </a:ext>
            </a:extLst>
          </p:cNvPr>
          <p:cNvCxnSpPr>
            <a:cxnSpLocks/>
          </p:cNvCxnSpPr>
          <p:nvPr/>
        </p:nvCxnSpPr>
        <p:spPr>
          <a:xfrm>
            <a:off x="8336448" y="1018139"/>
            <a:ext cx="0" cy="2066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FDF0678-05C6-FB49-B1D0-ADF50D043D9D}"/>
              </a:ext>
            </a:extLst>
          </p:cNvPr>
          <p:cNvCxnSpPr>
            <a:cxnSpLocks/>
          </p:cNvCxnSpPr>
          <p:nvPr/>
        </p:nvCxnSpPr>
        <p:spPr>
          <a:xfrm>
            <a:off x="7521202" y="1036267"/>
            <a:ext cx="120" cy="1033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CB906B7-28A1-264D-BA9C-008AEC109751}"/>
              </a:ext>
            </a:extLst>
          </p:cNvPr>
          <p:cNvCxnSpPr>
            <a:cxnSpLocks/>
          </p:cNvCxnSpPr>
          <p:nvPr/>
        </p:nvCxnSpPr>
        <p:spPr>
          <a:xfrm>
            <a:off x="690996" y="782694"/>
            <a:ext cx="0" cy="3135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BE1E4F5-D6FC-9043-8E43-D3050FECA475}"/>
              </a:ext>
            </a:extLst>
          </p:cNvPr>
          <p:cNvCxnSpPr>
            <a:cxnSpLocks/>
          </p:cNvCxnSpPr>
          <p:nvPr/>
        </p:nvCxnSpPr>
        <p:spPr>
          <a:xfrm>
            <a:off x="8011626" y="857810"/>
            <a:ext cx="0" cy="1155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B5EE5C2-4282-8E4D-9834-D7652EEC80E2}"/>
              </a:ext>
            </a:extLst>
          </p:cNvPr>
          <p:cNvCxnSpPr>
            <a:cxnSpLocks/>
          </p:cNvCxnSpPr>
          <p:nvPr/>
        </p:nvCxnSpPr>
        <p:spPr>
          <a:xfrm>
            <a:off x="8610600" y="635236"/>
            <a:ext cx="29181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0F24E0C-752C-0442-B1EB-DE80F12F0770}"/>
              </a:ext>
            </a:extLst>
          </p:cNvPr>
          <p:cNvCxnSpPr>
            <a:cxnSpLocks/>
          </p:cNvCxnSpPr>
          <p:nvPr/>
        </p:nvCxnSpPr>
        <p:spPr>
          <a:xfrm>
            <a:off x="11528772" y="624689"/>
            <a:ext cx="0" cy="4133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5BB10A7-BCB8-D647-9AAF-06E563C1F387}"/>
              </a:ext>
            </a:extLst>
          </p:cNvPr>
          <p:cNvCxnSpPr>
            <a:cxnSpLocks/>
          </p:cNvCxnSpPr>
          <p:nvPr/>
        </p:nvCxnSpPr>
        <p:spPr>
          <a:xfrm>
            <a:off x="8610600" y="647041"/>
            <a:ext cx="0" cy="313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91DA16C-5A6A-EF4D-9659-AAFD2C82E11A}"/>
              </a:ext>
            </a:extLst>
          </p:cNvPr>
          <p:cNvCxnSpPr>
            <a:cxnSpLocks/>
          </p:cNvCxnSpPr>
          <p:nvPr/>
        </p:nvCxnSpPr>
        <p:spPr>
          <a:xfrm>
            <a:off x="10030626" y="787636"/>
            <a:ext cx="12350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3568979-8DEB-6743-9E64-2094A3BB7F4D}"/>
              </a:ext>
            </a:extLst>
          </p:cNvPr>
          <p:cNvCxnSpPr>
            <a:cxnSpLocks/>
          </p:cNvCxnSpPr>
          <p:nvPr/>
        </p:nvCxnSpPr>
        <p:spPr>
          <a:xfrm>
            <a:off x="11265718" y="787833"/>
            <a:ext cx="0" cy="2066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F5C7889-B03A-2141-8BCE-62C6D8F5CC19}"/>
              </a:ext>
            </a:extLst>
          </p:cNvPr>
          <p:cNvCxnSpPr>
            <a:cxnSpLocks/>
          </p:cNvCxnSpPr>
          <p:nvPr/>
        </p:nvCxnSpPr>
        <p:spPr>
          <a:xfrm>
            <a:off x="10030222" y="774387"/>
            <a:ext cx="0" cy="313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432879F-53C7-FD4C-8512-37D3A773AA40}"/>
              </a:ext>
            </a:extLst>
          </p:cNvPr>
          <p:cNvCxnSpPr>
            <a:cxnSpLocks/>
          </p:cNvCxnSpPr>
          <p:nvPr/>
        </p:nvCxnSpPr>
        <p:spPr>
          <a:xfrm>
            <a:off x="8995166" y="787636"/>
            <a:ext cx="8342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12AC5DD-BD59-7E4F-8585-115CB6317D18}"/>
              </a:ext>
            </a:extLst>
          </p:cNvPr>
          <p:cNvCxnSpPr>
            <a:cxnSpLocks/>
          </p:cNvCxnSpPr>
          <p:nvPr/>
        </p:nvCxnSpPr>
        <p:spPr>
          <a:xfrm>
            <a:off x="9829379" y="787636"/>
            <a:ext cx="0" cy="2066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436FC3-D564-1240-8F9F-30478DE22F6A}"/>
              </a:ext>
            </a:extLst>
          </p:cNvPr>
          <p:cNvCxnSpPr>
            <a:cxnSpLocks/>
          </p:cNvCxnSpPr>
          <p:nvPr/>
        </p:nvCxnSpPr>
        <p:spPr>
          <a:xfrm>
            <a:off x="8995166" y="783784"/>
            <a:ext cx="0" cy="3135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5B49661E-0B03-2C47-9269-A21D7C4CF896}"/>
              </a:ext>
            </a:extLst>
          </p:cNvPr>
          <p:cNvSpPr/>
          <p:nvPr/>
        </p:nvSpPr>
        <p:spPr>
          <a:xfrm>
            <a:off x="2897597" y="338421"/>
            <a:ext cx="373196" cy="36512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!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9A686A2-A16B-124B-BE5D-FB0A46315210}"/>
              </a:ext>
            </a:extLst>
          </p:cNvPr>
          <p:cNvSpPr/>
          <p:nvPr/>
        </p:nvSpPr>
        <p:spPr>
          <a:xfrm>
            <a:off x="2726015" y="2072802"/>
            <a:ext cx="373196" cy="36512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!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51E9B2D-827F-AC41-BD2A-FDD1A4324B25}"/>
              </a:ext>
            </a:extLst>
          </p:cNvPr>
          <p:cNvSpPr/>
          <p:nvPr/>
        </p:nvSpPr>
        <p:spPr>
          <a:xfrm>
            <a:off x="9220552" y="633227"/>
            <a:ext cx="373196" cy="36512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!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B905329-71D6-9846-B2EC-E08E4A8BE435}"/>
              </a:ext>
            </a:extLst>
          </p:cNvPr>
          <p:cNvSpPr/>
          <p:nvPr/>
        </p:nvSpPr>
        <p:spPr>
          <a:xfrm>
            <a:off x="6179345" y="889208"/>
            <a:ext cx="373196" cy="36512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!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EBB8004-E748-0841-8D37-B502343818C0}"/>
              </a:ext>
            </a:extLst>
          </p:cNvPr>
          <p:cNvSpPr/>
          <p:nvPr/>
        </p:nvSpPr>
        <p:spPr>
          <a:xfrm>
            <a:off x="7479882" y="2027656"/>
            <a:ext cx="373196" cy="36512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!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F6E6881-AA4C-2C49-ABBC-EFF53FB0FD7E}"/>
              </a:ext>
            </a:extLst>
          </p:cNvPr>
          <p:cNvSpPr/>
          <p:nvPr/>
        </p:nvSpPr>
        <p:spPr>
          <a:xfrm>
            <a:off x="5304133" y="364341"/>
            <a:ext cx="373196" cy="36512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!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AEE38D2-6F93-6A44-B686-4FA397B09896}"/>
              </a:ext>
            </a:extLst>
          </p:cNvPr>
          <p:cNvSpPr/>
          <p:nvPr/>
        </p:nvSpPr>
        <p:spPr>
          <a:xfrm>
            <a:off x="6158299" y="2041114"/>
            <a:ext cx="373196" cy="36512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!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369BAEA-845E-B148-8B46-0E8EF843CEAA}"/>
              </a:ext>
            </a:extLst>
          </p:cNvPr>
          <p:cNvSpPr/>
          <p:nvPr/>
        </p:nvSpPr>
        <p:spPr>
          <a:xfrm>
            <a:off x="6949816" y="669513"/>
            <a:ext cx="373196" cy="36512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!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48BF6B8-7596-3B4B-B5D8-C0D8C9853E1E}"/>
              </a:ext>
            </a:extLst>
          </p:cNvPr>
          <p:cNvSpPr/>
          <p:nvPr/>
        </p:nvSpPr>
        <p:spPr>
          <a:xfrm>
            <a:off x="1759061" y="632413"/>
            <a:ext cx="373196" cy="36512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!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61B7A22-D157-F941-903A-94747750A184}"/>
              </a:ext>
            </a:extLst>
          </p:cNvPr>
          <p:cNvSpPr/>
          <p:nvPr/>
        </p:nvSpPr>
        <p:spPr>
          <a:xfrm>
            <a:off x="8068035" y="364341"/>
            <a:ext cx="373196" cy="36512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!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1A3FC50-EEDC-A14D-B400-EE0F38D4BC83}"/>
              </a:ext>
            </a:extLst>
          </p:cNvPr>
          <p:cNvSpPr/>
          <p:nvPr/>
        </p:nvSpPr>
        <p:spPr>
          <a:xfrm>
            <a:off x="10420856" y="380787"/>
            <a:ext cx="373196" cy="36512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!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057D3F1-C7DF-5E4F-88E0-0347C4D5518D}"/>
              </a:ext>
            </a:extLst>
          </p:cNvPr>
          <p:cNvSpPr txBox="1"/>
          <p:nvPr/>
        </p:nvSpPr>
        <p:spPr>
          <a:xfrm>
            <a:off x="200995" y="2357193"/>
            <a:ext cx="875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Bell MT" panose="02020503060305020303" pitchFamily="18" charset="77"/>
              </a:rPr>
              <a:t>Exporter</a:t>
            </a:r>
          </a:p>
          <a:p>
            <a:pPr algn="ctr"/>
            <a:r>
              <a:rPr lang="en-US" sz="1200" dirty="0">
                <a:latin typeface="Bell MT" panose="02020503060305020303" pitchFamily="18" charset="77"/>
              </a:rPr>
              <a:t>i.e. Shipper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1928AF2-26C7-964D-A6C7-0C6E9E6BE314}"/>
              </a:ext>
            </a:extLst>
          </p:cNvPr>
          <p:cNvSpPr txBox="1"/>
          <p:nvPr/>
        </p:nvSpPr>
        <p:spPr>
          <a:xfrm>
            <a:off x="1259787" y="2409081"/>
            <a:ext cx="1291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Bell MT" panose="02020503060305020303" pitchFamily="18" charset="77"/>
              </a:rPr>
              <a:t>Exporter’s Bank/</a:t>
            </a:r>
          </a:p>
          <a:p>
            <a:pPr algn="ctr"/>
            <a:r>
              <a:rPr lang="en-US" sz="1200" dirty="0">
                <a:latin typeface="Bell MT" panose="02020503060305020303" pitchFamily="18" charset="77"/>
              </a:rPr>
              <a:t>Insurer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A7AD289-B0B6-8644-B919-3AF23C9979DC}"/>
              </a:ext>
            </a:extLst>
          </p:cNvPr>
          <p:cNvSpPr txBox="1"/>
          <p:nvPr/>
        </p:nvSpPr>
        <p:spPr>
          <a:xfrm>
            <a:off x="3059954" y="2437925"/>
            <a:ext cx="732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Bell MT" panose="02020503060305020303" pitchFamily="18" charset="77"/>
              </a:rPr>
              <a:t>Export</a:t>
            </a:r>
          </a:p>
          <a:p>
            <a:pPr algn="ctr"/>
            <a:r>
              <a:rPr lang="en-US" sz="1200" dirty="0">
                <a:latin typeface="Bell MT" panose="02020503060305020303" pitchFamily="18" charset="77"/>
              </a:rPr>
              <a:t>Customs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C933C6-6B8E-BC43-B11C-7343B5E1486F}"/>
              </a:ext>
            </a:extLst>
          </p:cNvPr>
          <p:cNvSpPr txBox="1"/>
          <p:nvPr/>
        </p:nvSpPr>
        <p:spPr>
          <a:xfrm>
            <a:off x="4126787" y="2426369"/>
            <a:ext cx="851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Bell MT" panose="02020503060305020303" pitchFamily="18" charset="77"/>
              </a:rPr>
              <a:t>Forwarder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F3CF2CD-A6FC-4943-812D-3A6F37AAEFB3}"/>
              </a:ext>
            </a:extLst>
          </p:cNvPr>
          <p:cNvSpPr txBox="1"/>
          <p:nvPr/>
        </p:nvSpPr>
        <p:spPr>
          <a:xfrm>
            <a:off x="5294989" y="2391758"/>
            <a:ext cx="952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Bell MT" panose="02020503060305020303" pitchFamily="18" charset="77"/>
              </a:rPr>
              <a:t>Export Port</a:t>
            </a:r>
          </a:p>
        </p:txBody>
      </p:sp>
      <p:pic>
        <p:nvPicPr>
          <p:cNvPr id="91" name="Graphic 90" descr="Captain">
            <a:extLst>
              <a:ext uri="{FF2B5EF4-FFF2-40B4-BE49-F238E27FC236}">
                <a16:creationId xmlns:a16="http://schemas.microsoft.com/office/drawing/2014/main" id="{1D8C0BA3-FBE4-6643-A375-A9DC1AC4F0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14512" y="1088031"/>
            <a:ext cx="1143521" cy="1143521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EC55A564-78F5-3E4E-A25D-ABD2D4E08357}"/>
              </a:ext>
            </a:extLst>
          </p:cNvPr>
          <p:cNvSpPr txBox="1"/>
          <p:nvPr/>
        </p:nvSpPr>
        <p:spPr>
          <a:xfrm>
            <a:off x="6853352" y="2412319"/>
            <a:ext cx="641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Bell MT" panose="02020503060305020303" pitchFamily="18" charset="77"/>
              </a:rPr>
              <a:t>Carrier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0586F2C-9326-E84D-92C4-26A6E8D13B2A}"/>
              </a:ext>
            </a:extLst>
          </p:cNvPr>
          <p:cNvSpPr txBox="1"/>
          <p:nvPr/>
        </p:nvSpPr>
        <p:spPr>
          <a:xfrm>
            <a:off x="8136851" y="2391757"/>
            <a:ext cx="947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Bell MT" panose="02020503060305020303" pitchFamily="18" charset="77"/>
              </a:rPr>
              <a:t>Import Port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4428476-8C3A-F04E-8766-B19FC11E53AB}"/>
              </a:ext>
            </a:extLst>
          </p:cNvPr>
          <p:cNvSpPr txBox="1"/>
          <p:nvPr/>
        </p:nvSpPr>
        <p:spPr>
          <a:xfrm>
            <a:off x="9372521" y="2420501"/>
            <a:ext cx="1286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Bell MT" panose="02020503060305020303" pitchFamily="18" charset="77"/>
              </a:rPr>
              <a:t>Importer’s Bank/</a:t>
            </a:r>
          </a:p>
          <a:p>
            <a:pPr algn="ctr"/>
            <a:r>
              <a:rPr lang="en-US" sz="1200" dirty="0">
                <a:latin typeface="Bell MT" panose="02020503060305020303" pitchFamily="18" charset="77"/>
              </a:rPr>
              <a:t>Insurer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4C94020-CD43-B144-8934-E98724001464}"/>
              </a:ext>
            </a:extLst>
          </p:cNvPr>
          <p:cNvSpPr txBox="1"/>
          <p:nvPr/>
        </p:nvSpPr>
        <p:spPr>
          <a:xfrm>
            <a:off x="10650241" y="2357193"/>
            <a:ext cx="1450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Bell MT" panose="02020503060305020303" pitchFamily="18" charset="77"/>
              </a:rPr>
              <a:t>Importer Consignee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95DC57A6-A183-FB48-87BB-A87C490D9AA5}"/>
              </a:ext>
            </a:extLst>
          </p:cNvPr>
          <p:cNvSpPr/>
          <p:nvPr/>
        </p:nvSpPr>
        <p:spPr>
          <a:xfrm>
            <a:off x="-7805" y="2878663"/>
            <a:ext cx="12191999" cy="728408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ell MT" panose="02020503060305020303" pitchFamily="18" charset="77"/>
              </a:rPr>
              <a:t>TYPICAL DOCUMENTATIONS ISSUED</a:t>
            </a:r>
          </a:p>
        </p:txBody>
      </p:sp>
      <p:pic>
        <p:nvPicPr>
          <p:cNvPr id="105" name="Graphic 104" descr="Schoolhouse">
            <a:extLst>
              <a:ext uri="{FF2B5EF4-FFF2-40B4-BE49-F238E27FC236}">
                <a16:creationId xmlns:a16="http://schemas.microsoft.com/office/drawing/2014/main" id="{57F8300D-7D77-8A44-95E8-03C5E703C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62297" y="892478"/>
            <a:ext cx="1409176" cy="1409176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D2801238-A74C-C542-B4BB-5B1F1C4F227F}"/>
              </a:ext>
            </a:extLst>
          </p:cNvPr>
          <p:cNvSpPr txBox="1"/>
          <p:nvPr/>
        </p:nvSpPr>
        <p:spPr>
          <a:xfrm>
            <a:off x="0" y="3429000"/>
            <a:ext cx="1517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Sales Contract </a:t>
            </a:r>
          </a:p>
          <a:p>
            <a:r>
              <a:rPr lang="en-US" sz="1400" dirty="0">
                <a:latin typeface="Bell MT" panose="02020503060305020303" pitchFamily="18" charset="77"/>
              </a:rPr>
              <a:t>And Trade Terms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21B0645-7918-DE4A-BEB6-2EA41EE4EF8B}"/>
              </a:ext>
            </a:extLst>
          </p:cNvPr>
          <p:cNvSpPr txBox="1"/>
          <p:nvPr/>
        </p:nvSpPr>
        <p:spPr>
          <a:xfrm>
            <a:off x="0" y="3922470"/>
            <a:ext cx="1610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Commercial Policy </a:t>
            </a:r>
          </a:p>
          <a:p>
            <a:r>
              <a:rPr lang="en-US" sz="1400" dirty="0">
                <a:latin typeface="Bell MT" panose="02020503060305020303" pitchFamily="18" charset="77"/>
              </a:rPr>
              <a:t>Invoices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76CB7F3-B3A1-A740-AD15-7A935BFA6904}"/>
              </a:ext>
            </a:extLst>
          </p:cNvPr>
          <p:cNvSpPr/>
          <p:nvPr/>
        </p:nvSpPr>
        <p:spPr>
          <a:xfrm>
            <a:off x="11954" y="419325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400" dirty="0">
              <a:latin typeface="Bell MT" panose="02020503060305020303" pitchFamily="18" charset="77"/>
            </a:endParaRPr>
          </a:p>
          <a:p>
            <a:r>
              <a:rPr lang="en-US" sz="1400" dirty="0">
                <a:latin typeface="Bell MT" panose="02020503060305020303" pitchFamily="18" charset="77"/>
              </a:rPr>
              <a:t>Packing List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C17E4D3-9A7E-7147-839B-FA2DC1DA9217}"/>
              </a:ext>
            </a:extLst>
          </p:cNvPr>
          <p:cNvSpPr txBox="1"/>
          <p:nvPr/>
        </p:nvSpPr>
        <p:spPr>
          <a:xfrm>
            <a:off x="2082429" y="3430264"/>
            <a:ext cx="1377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Letter of Credit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6CC30AD-4A65-754E-AEC9-13AB3F14F794}"/>
              </a:ext>
            </a:extLst>
          </p:cNvPr>
          <p:cNvSpPr txBox="1"/>
          <p:nvPr/>
        </p:nvSpPr>
        <p:spPr>
          <a:xfrm>
            <a:off x="2068194" y="3684059"/>
            <a:ext cx="1406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Insurance Policy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01E6F2F-E986-A540-A6B6-7D3944F0522F}"/>
              </a:ext>
            </a:extLst>
          </p:cNvPr>
          <p:cNvSpPr txBox="1"/>
          <p:nvPr/>
        </p:nvSpPr>
        <p:spPr>
          <a:xfrm>
            <a:off x="3749600" y="3418592"/>
            <a:ext cx="1369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Certification of </a:t>
            </a:r>
          </a:p>
          <a:p>
            <a:r>
              <a:rPr lang="en-US" sz="1400" dirty="0">
                <a:latin typeface="Bell MT" panose="02020503060305020303" pitchFamily="18" charset="77"/>
              </a:rPr>
              <a:t>Origin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874BCBD-C9BD-A94F-9044-53638E1B8D24}"/>
              </a:ext>
            </a:extLst>
          </p:cNvPr>
          <p:cNvSpPr txBox="1"/>
          <p:nvPr/>
        </p:nvSpPr>
        <p:spPr>
          <a:xfrm>
            <a:off x="3749600" y="3884183"/>
            <a:ext cx="1278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Customs Value</a:t>
            </a:r>
          </a:p>
          <a:p>
            <a:r>
              <a:rPr lang="en-US" sz="1400" dirty="0">
                <a:latin typeface="Bell MT" panose="02020503060305020303" pitchFamily="18" charset="77"/>
              </a:rPr>
              <a:t>Declaration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F91B1A8-2481-0A43-8A6E-62FC6B5D1BAB}"/>
              </a:ext>
            </a:extLst>
          </p:cNvPr>
          <p:cNvSpPr txBox="1"/>
          <p:nvPr/>
        </p:nvSpPr>
        <p:spPr>
          <a:xfrm>
            <a:off x="3738992" y="4324169"/>
            <a:ext cx="1381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Export Licenses</a:t>
            </a:r>
          </a:p>
          <a:p>
            <a:r>
              <a:rPr lang="en-US" sz="1400" dirty="0">
                <a:latin typeface="Bell MT" panose="02020503060305020303" pitchFamily="18" charset="77"/>
              </a:rPr>
              <a:t>Certificate 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F720736-C381-E14A-91F5-7932D3D715F5}"/>
              </a:ext>
            </a:extLst>
          </p:cNvPr>
          <p:cNvSpPr txBox="1"/>
          <p:nvPr/>
        </p:nvSpPr>
        <p:spPr>
          <a:xfrm>
            <a:off x="5343650" y="3452821"/>
            <a:ext cx="1833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House Bill of Lading/</a:t>
            </a:r>
          </a:p>
          <a:p>
            <a:r>
              <a:rPr lang="en-US" sz="1400" dirty="0">
                <a:latin typeface="Bell MT" panose="02020503060305020303" pitchFamily="18" charset="77"/>
              </a:rPr>
              <a:t>House Airway Bill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30D3F00-5EA8-3E47-90ED-D63BFC83CC41}"/>
              </a:ext>
            </a:extLst>
          </p:cNvPr>
          <p:cNvSpPr txBox="1"/>
          <p:nvPr/>
        </p:nvSpPr>
        <p:spPr>
          <a:xfrm>
            <a:off x="5358877" y="3891231"/>
            <a:ext cx="18272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Shipment Status: </a:t>
            </a:r>
          </a:p>
          <a:p>
            <a:r>
              <a:rPr lang="en-US" sz="1400" dirty="0">
                <a:latin typeface="Bell MT" panose="02020503060305020303" pitchFamily="18" charset="77"/>
              </a:rPr>
              <a:t>Booking confirmation,</a:t>
            </a:r>
          </a:p>
          <a:p>
            <a:r>
              <a:rPr lang="en-US" sz="1400" dirty="0">
                <a:latin typeface="Bell MT" panose="02020503060305020303" pitchFamily="18" charset="77"/>
              </a:rPr>
              <a:t>Arrival Notification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D0AE424-3BE6-0B47-937E-83E0FBA77EAF}"/>
              </a:ext>
            </a:extLst>
          </p:cNvPr>
          <p:cNvSpPr txBox="1"/>
          <p:nvPr/>
        </p:nvSpPr>
        <p:spPr>
          <a:xfrm>
            <a:off x="7382438" y="3432736"/>
            <a:ext cx="141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Port Declaration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A2A9006-8C0B-8F44-B00D-16D151EE9C8F}"/>
              </a:ext>
            </a:extLst>
          </p:cNvPr>
          <p:cNvSpPr txBox="1"/>
          <p:nvPr/>
        </p:nvSpPr>
        <p:spPr>
          <a:xfrm>
            <a:off x="7409310" y="3677542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Manifest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7E65CDC-8063-024F-ABD9-6829DB298B87}"/>
              </a:ext>
            </a:extLst>
          </p:cNvPr>
          <p:cNvSpPr txBox="1"/>
          <p:nvPr/>
        </p:nvSpPr>
        <p:spPr>
          <a:xfrm>
            <a:off x="7418702" y="3979971"/>
            <a:ext cx="1382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Shipment Status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DC65E95-123E-5C4B-8C78-587B49CB38EB}"/>
              </a:ext>
            </a:extLst>
          </p:cNvPr>
          <p:cNvSpPr txBox="1"/>
          <p:nvPr/>
        </p:nvSpPr>
        <p:spPr>
          <a:xfrm>
            <a:off x="8862297" y="3456582"/>
            <a:ext cx="1591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Customs Clearance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1239CA3-AB39-C64D-8667-9D83114AE5F8}"/>
              </a:ext>
            </a:extLst>
          </p:cNvPr>
          <p:cNvSpPr txBox="1"/>
          <p:nvPr/>
        </p:nvSpPr>
        <p:spPr>
          <a:xfrm>
            <a:off x="8862297" y="3684058"/>
            <a:ext cx="1406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Import licenses/</a:t>
            </a:r>
          </a:p>
          <a:p>
            <a:r>
              <a:rPr lang="en-US" sz="1400" dirty="0">
                <a:latin typeface="Bell MT" panose="02020503060305020303" pitchFamily="18" charset="77"/>
              </a:rPr>
              <a:t>Certificates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2C5CE78-4A76-2F46-8F56-4AAAA8CB5189}"/>
              </a:ext>
            </a:extLst>
          </p:cNvPr>
          <p:cNvSpPr txBox="1"/>
          <p:nvPr/>
        </p:nvSpPr>
        <p:spPr>
          <a:xfrm>
            <a:off x="10407041" y="3476150"/>
            <a:ext cx="1467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Letter of Credit/</a:t>
            </a:r>
          </a:p>
          <a:p>
            <a:r>
              <a:rPr lang="en-US" sz="1400" dirty="0">
                <a:latin typeface="Bell MT" panose="02020503060305020303" pitchFamily="18" charset="77"/>
              </a:rPr>
              <a:t>Procession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D450806-4A24-934E-9D66-FA6EAC67C7C7}"/>
              </a:ext>
            </a:extLst>
          </p:cNvPr>
          <p:cNvSpPr txBox="1"/>
          <p:nvPr/>
        </p:nvSpPr>
        <p:spPr>
          <a:xfrm>
            <a:off x="10407041" y="3952786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Purchase Order</a:t>
            </a:r>
          </a:p>
        </p:txBody>
      </p:sp>
    </p:spTree>
    <p:extLst>
      <p:ext uri="{BB962C8B-B14F-4D97-AF65-F5344CB8AC3E}">
        <p14:creationId xmlns:p14="http://schemas.microsoft.com/office/powerpoint/2010/main" val="130202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DD6F9-6B4A-644A-AD7D-2E1568EF4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14895-0FDB-B547-90FB-AA777AA16BBD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F3F13-C4D6-A04B-988B-55E92AE5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4D79E-A26E-3246-98D6-B2C36130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15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7D780-56BC-7940-86BB-053FAA3A97B8}"/>
              </a:ext>
            </a:extLst>
          </p:cNvPr>
          <p:cNvSpPr/>
          <p:nvPr/>
        </p:nvSpPr>
        <p:spPr>
          <a:xfrm>
            <a:off x="0" y="-13368"/>
            <a:ext cx="12191999" cy="3788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ll MT" panose="02020503060305020303" pitchFamily="18" charset="77"/>
              </a:rPr>
              <a:t>PROCESSES INVOLVED IN CROSS BORDER TRADE TRANSACTIONS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2B720-F489-C342-9685-815EB3324183}"/>
              </a:ext>
            </a:extLst>
          </p:cNvPr>
          <p:cNvSpPr txBox="1"/>
          <p:nvPr/>
        </p:nvSpPr>
        <p:spPr>
          <a:xfrm>
            <a:off x="0" y="0"/>
            <a:ext cx="100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AMNAYA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925EABA-1909-0541-ABA8-5C8B56007032}"/>
              </a:ext>
            </a:extLst>
          </p:cNvPr>
          <p:cNvSpPr/>
          <p:nvPr/>
        </p:nvSpPr>
        <p:spPr>
          <a:xfrm>
            <a:off x="-388307" y="365526"/>
            <a:ext cx="12580307" cy="728408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ell MT" panose="02020503060305020303" pitchFamily="18" charset="77"/>
              </a:rPr>
              <a:t>COMMERCIAL TRANSACTIONS/TRADE FINANCING/OFFICIAL CONTROL MEASURES/TRANSPORT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C0F189-A1D0-8142-9A22-0CE2EF1D53DF}"/>
              </a:ext>
            </a:extLst>
          </p:cNvPr>
          <p:cNvSpPr/>
          <p:nvPr/>
        </p:nvSpPr>
        <p:spPr>
          <a:xfrm>
            <a:off x="3807116" y="1093934"/>
            <a:ext cx="4577766" cy="20636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ell MT" panose="02020503060305020303" pitchFamily="18" charset="77"/>
              </a:rPr>
              <a:t>Commercial Transaction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Bell MT" panose="02020503060305020303" pitchFamily="18" charset="77"/>
              </a:rPr>
              <a:t>- Exporter/Importer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Bell MT" panose="02020503060305020303" pitchFamily="18" charset="77"/>
              </a:rPr>
              <a:t>(offer, purchase order, invoice, etc.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175AD-EB0D-D743-9A49-DF3625CE08E3}"/>
              </a:ext>
            </a:extLst>
          </p:cNvPr>
          <p:cNvSpPr/>
          <p:nvPr/>
        </p:nvSpPr>
        <p:spPr>
          <a:xfrm>
            <a:off x="3807116" y="4296002"/>
            <a:ext cx="4577766" cy="20636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Bell MT" panose="02020503060305020303" pitchFamily="18" charset="77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Bell MT" panose="02020503060305020303" pitchFamily="18" charset="77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Bell MT" panose="02020503060305020303" pitchFamily="18" charset="77"/>
              </a:rPr>
              <a:t>Official Control Measures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Bell MT" panose="02020503060305020303" pitchFamily="18" charset="77"/>
              </a:rPr>
              <a:t>- Ministries, Customs, etc.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Bell MT" panose="02020503060305020303" pitchFamily="18" charset="77"/>
              </a:rPr>
              <a:t>(SPS Certificate, Conformity Certificate, Certificate of Origin, Import/Export License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B5E788-88B8-BD40-B8D3-C4110B563AFE}"/>
              </a:ext>
            </a:extLst>
          </p:cNvPr>
          <p:cNvSpPr/>
          <p:nvPr/>
        </p:nvSpPr>
        <p:spPr>
          <a:xfrm>
            <a:off x="141165" y="2723588"/>
            <a:ext cx="4577766" cy="206366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ell MT" panose="02020503060305020303" pitchFamily="18" charset="77"/>
              </a:rPr>
              <a:t>Trade Financing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Bell MT" panose="02020503060305020303" pitchFamily="18" charset="77"/>
              </a:rPr>
              <a:t>- Banks(LC, Bill of Exchange, etc.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FDB53A-4B6D-A345-B71F-ED1A70D09F4B}"/>
              </a:ext>
            </a:extLst>
          </p:cNvPr>
          <p:cNvSpPr/>
          <p:nvPr/>
        </p:nvSpPr>
        <p:spPr>
          <a:xfrm>
            <a:off x="7473067" y="2720456"/>
            <a:ext cx="4577766" cy="206366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ell MT" panose="02020503060305020303" pitchFamily="18" charset="77"/>
              </a:rPr>
              <a:t>Transport</a:t>
            </a:r>
          </a:p>
          <a:p>
            <a:pPr marL="285750" indent="-285750" algn="ctr">
              <a:buFontTx/>
              <a:buChar char="-"/>
            </a:pPr>
            <a:r>
              <a:rPr lang="en-US" b="1" dirty="0">
                <a:solidFill>
                  <a:schemeClr val="tx1"/>
                </a:solidFill>
                <a:latin typeface="Bell MT" panose="02020503060305020303" pitchFamily="18" charset="77"/>
              </a:rPr>
              <a:t>Logistics providers</a:t>
            </a:r>
          </a:p>
          <a:p>
            <a:pPr marL="285750" indent="-285750" algn="ctr">
              <a:buFontTx/>
              <a:buChar char="-"/>
            </a:pPr>
            <a:r>
              <a:rPr lang="en-US" b="1" dirty="0">
                <a:solidFill>
                  <a:schemeClr val="tx1"/>
                </a:solidFill>
                <a:latin typeface="Bell MT" panose="02020503060305020303" pitchFamily="18" charset="77"/>
              </a:rPr>
              <a:t>(bill of lading, insurance policy, etc.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CE0C81-35F2-B341-8053-03C7B3E3C37B}"/>
              </a:ext>
            </a:extLst>
          </p:cNvPr>
          <p:cNvCxnSpPr>
            <a:cxnSpLocks/>
          </p:cNvCxnSpPr>
          <p:nvPr/>
        </p:nvCxnSpPr>
        <p:spPr>
          <a:xfrm>
            <a:off x="8384882" y="2043698"/>
            <a:ext cx="1597318" cy="6767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07F753-E23C-6941-87B1-D86607818052}"/>
              </a:ext>
            </a:extLst>
          </p:cNvPr>
          <p:cNvCxnSpPr>
            <a:cxnSpLocks/>
          </p:cNvCxnSpPr>
          <p:nvPr/>
        </p:nvCxnSpPr>
        <p:spPr>
          <a:xfrm>
            <a:off x="2096940" y="4784119"/>
            <a:ext cx="1710176" cy="78996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78F043-FD3F-164C-91DC-086AB19D91D6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2430048" y="1822342"/>
            <a:ext cx="1377068" cy="90124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55CF36-5A27-D74A-BEBD-479490C240B7}"/>
              </a:ext>
            </a:extLst>
          </p:cNvPr>
          <p:cNvCxnSpPr>
            <a:cxnSpLocks/>
          </p:cNvCxnSpPr>
          <p:nvPr/>
        </p:nvCxnSpPr>
        <p:spPr>
          <a:xfrm flipV="1">
            <a:off x="8384882" y="4784119"/>
            <a:ext cx="1710176" cy="78996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940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5AB2D-01FA-6241-86CA-A63363ADD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57C05-F271-084C-B10B-5B8273874EB3}" type="datetime1">
              <a:rPr lang="en-IN" smtClean="0"/>
              <a:t>01-04-2023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F8264-E297-D046-BEE7-D994E780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CBA18-9F92-554B-B862-DB2BA5CFC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16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FA03D0-BF91-F249-95E3-52A80D796CD0}"/>
              </a:ext>
            </a:extLst>
          </p:cNvPr>
          <p:cNvSpPr/>
          <p:nvPr/>
        </p:nvSpPr>
        <p:spPr>
          <a:xfrm>
            <a:off x="0" y="-13368"/>
            <a:ext cx="12191999" cy="3788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ll MT" panose="02020503060305020303" pitchFamily="18" charset="77"/>
              </a:rPr>
              <a:t>LETTER OF CREDIT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9DD373-BB8F-D347-98A0-26C618BC96DC}"/>
              </a:ext>
            </a:extLst>
          </p:cNvPr>
          <p:cNvSpPr txBox="1"/>
          <p:nvPr/>
        </p:nvSpPr>
        <p:spPr>
          <a:xfrm>
            <a:off x="0" y="0"/>
            <a:ext cx="100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AMNAYA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CEC887-38E7-DC48-A293-FE3964437DE3}"/>
              </a:ext>
            </a:extLst>
          </p:cNvPr>
          <p:cNvSpPr/>
          <p:nvPr/>
        </p:nvSpPr>
        <p:spPr>
          <a:xfrm>
            <a:off x="0" y="378894"/>
            <a:ext cx="5999967" cy="598126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A89917-1375-9A4A-9356-4FFF7BBE5CB4}"/>
              </a:ext>
            </a:extLst>
          </p:cNvPr>
          <p:cNvSpPr/>
          <p:nvPr/>
        </p:nvSpPr>
        <p:spPr>
          <a:xfrm>
            <a:off x="6095999" y="378894"/>
            <a:ext cx="6096000" cy="598126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F3993A-6DB5-404A-BE44-1892679200C4}"/>
              </a:ext>
            </a:extLst>
          </p:cNvPr>
          <p:cNvSpPr/>
          <p:nvPr/>
        </p:nvSpPr>
        <p:spPr>
          <a:xfrm>
            <a:off x="0" y="382700"/>
            <a:ext cx="5999966" cy="4867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ll MT" panose="02020503060305020303" pitchFamily="18" charset="77"/>
              </a:rPr>
              <a:t>TRADITIONAL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EF4881-23A1-1A4A-9290-C70F98154047}"/>
              </a:ext>
            </a:extLst>
          </p:cNvPr>
          <p:cNvSpPr/>
          <p:nvPr/>
        </p:nvSpPr>
        <p:spPr>
          <a:xfrm>
            <a:off x="6095998" y="382700"/>
            <a:ext cx="6096002" cy="4867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ll MT" panose="02020503060305020303" pitchFamily="18" charset="77"/>
              </a:rPr>
              <a:t>BLOCKCHAIN MODEL</a:t>
            </a:r>
          </a:p>
        </p:txBody>
      </p:sp>
      <p:pic>
        <p:nvPicPr>
          <p:cNvPr id="14" name="Graphic 13" descr="Detective">
            <a:extLst>
              <a:ext uri="{FF2B5EF4-FFF2-40B4-BE49-F238E27FC236}">
                <a16:creationId xmlns:a16="http://schemas.microsoft.com/office/drawing/2014/main" id="{38F4B10E-3DF0-E14F-A4EB-57F0318FC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1157990"/>
            <a:ext cx="1867140" cy="1867140"/>
          </a:xfrm>
          <a:prstGeom prst="rect">
            <a:avLst/>
          </a:prstGeom>
        </p:spPr>
      </p:pic>
      <p:pic>
        <p:nvPicPr>
          <p:cNvPr id="15" name="Graphic 14" descr="Detective">
            <a:extLst>
              <a:ext uri="{FF2B5EF4-FFF2-40B4-BE49-F238E27FC236}">
                <a16:creationId xmlns:a16="http://schemas.microsoft.com/office/drawing/2014/main" id="{9B1B2F43-B8F2-9043-BEB5-5C4C177D9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1658" y="1157989"/>
            <a:ext cx="1867141" cy="1867141"/>
          </a:xfrm>
          <a:prstGeom prst="rect">
            <a:avLst/>
          </a:prstGeom>
        </p:spPr>
      </p:pic>
      <p:pic>
        <p:nvPicPr>
          <p:cNvPr id="16" name="Graphic 15" descr="Detective">
            <a:extLst>
              <a:ext uri="{FF2B5EF4-FFF2-40B4-BE49-F238E27FC236}">
                <a16:creationId xmlns:a16="http://schemas.microsoft.com/office/drawing/2014/main" id="{61EE6FC8-BB6B-654D-8D57-95370A210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20" y="1217863"/>
            <a:ext cx="1867140" cy="1867140"/>
          </a:xfrm>
          <a:prstGeom prst="rect">
            <a:avLst/>
          </a:prstGeom>
        </p:spPr>
      </p:pic>
      <p:pic>
        <p:nvPicPr>
          <p:cNvPr id="17" name="Graphic 16" descr="Detective">
            <a:extLst>
              <a:ext uri="{FF2B5EF4-FFF2-40B4-BE49-F238E27FC236}">
                <a16:creationId xmlns:a16="http://schemas.microsoft.com/office/drawing/2014/main" id="{E9308B48-ECAC-D148-AF7A-1FE5E4BB1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0205" y="1217863"/>
            <a:ext cx="1867141" cy="1867141"/>
          </a:xfrm>
          <a:prstGeom prst="rect">
            <a:avLst/>
          </a:prstGeom>
        </p:spPr>
      </p:pic>
      <p:pic>
        <p:nvPicPr>
          <p:cNvPr id="19" name="Graphic 18" descr="Bank">
            <a:extLst>
              <a:ext uri="{FF2B5EF4-FFF2-40B4-BE49-F238E27FC236}">
                <a16:creationId xmlns:a16="http://schemas.microsoft.com/office/drawing/2014/main" id="{BDF54C74-0F39-1949-82D8-E0DAF64B3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5998" y="4219819"/>
            <a:ext cx="1867141" cy="1867141"/>
          </a:xfrm>
          <a:prstGeom prst="rect">
            <a:avLst/>
          </a:prstGeom>
        </p:spPr>
      </p:pic>
      <p:pic>
        <p:nvPicPr>
          <p:cNvPr id="20" name="Graphic 19" descr="Bank">
            <a:extLst>
              <a:ext uri="{FF2B5EF4-FFF2-40B4-BE49-F238E27FC236}">
                <a16:creationId xmlns:a16="http://schemas.microsoft.com/office/drawing/2014/main" id="{7847777E-A7BE-C540-9DD4-F2E102B5DF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50205" y="4219818"/>
            <a:ext cx="1867141" cy="1867141"/>
          </a:xfrm>
          <a:prstGeom prst="rect">
            <a:avLst/>
          </a:prstGeom>
        </p:spPr>
      </p:pic>
      <p:pic>
        <p:nvPicPr>
          <p:cNvPr id="21" name="Graphic 20" descr="Bank">
            <a:extLst>
              <a:ext uri="{FF2B5EF4-FFF2-40B4-BE49-F238E27FC236}">
                <a16:creationId xmlns:a16="http://schemas.microsoft.com/office/drawing/2014/main" id="{BCD160EC-34F0-744A-9AAE-A26D862F8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3008" y="4219818"/>
            <a:ext cx="1867141" cy="1867141"/>
          </a:xfrm>
          <a:prstGeom prst="rect">
            <a:avLst/>
          </a:prstGeom>
        </p:spPr>
      </p:pic>
      <p:pic>
        <p:nvPicPr>
          <p:cNvPr id="22" name="Graphic 21" descr="Bank">
            <a:extLst>
              <a:ext uri="{FF2B5EF4-FFF2-40B4-BE49-F238E27FC236}">
                <a16:creationId xmlns:a16="http://schemas.microsoft.com/office/drawing/2014/main" id="{F4475A5D-5C8F-E04B-8543-1FEEEEE34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2659" y="4183185"/>
            <a:ext cx="1867141" cy="186714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B7AF87-4A50-C842-9553-C0CB495A4D86}"/>
              </a:ext>
            </a:extLst>
          </p:cNvPr>
          <p:cNvCxnSpPr>
            <a:cxnSpLocks/>
          </p:cNvCxnSpPr>
          <p:nvPr/>
        </p:nvCxnSpPr>
        <p:spPr>
          <a:xfrm flipH="1">
            <a:off x="2004104" y="2506248"/>
            <a:ext cx="2009344" cy="103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EC895C-9687-C244-B7C4-DBAE2D6EC36B}"/>
              </a:ext>
            </a:extLst>
          </p:cNvPr>
          <p:cNvCxnSpPr>
            <a:cxnSpLocks/>
          </p:cNvCxnSpPr>
          <p:nvPr/>
        </p:nvCxnSpPr>
        <p:spPr>
          <a:xfrm>
            <a:off x="1727036" y="1527888"/>
            <a:ext cx="2563479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AA8E64A-148F-B544-84E4-EC4AC236C1D4}"/>
              </a:ext>
            </a:extLst>
          </p:cNvPr>
          <p:cNvCxnSpPr>
            <a:cxnSpLocks/>
          </p:cNvCxnSpPr>
          <p:nvPr/>
        </p:nvCxnSpPr>
        <p:spPr>
          <a:xfrm flipV="1">
            <a:off x="1909365" y="4700745"/>
            <a:ext cx="2295674" cy="130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8F24788-E1F7-554C-B101-234F40C15F2D}"/>
              </a:ext>
            </a:extLst>
          </p:cNvPr>
          <p:cNvCxnSpPr>
            <a:cxnSpLocks/>
          </p:cNvCxnSpPr>
          <p:nvPr/>
        </p:nvCxnSpPr>
        <p:spPr>
          <a:xfrm flipV="1">
            <a:off x="4205039" y="2823446"/>
            <a:ext cx="0" cy="15948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ACAD329-809E-7040-84B4-C09A066677C9}"/>
              </a:ext>
            </a:extLst>
          </p:cNvPr>
          <p:cNvCxnSpPr>
            <a:cxnSpLocks/>
          </p:cNvCxnSpPr>
          <p:nvPr/>
        </p:nvCxnSpPr>
        <p:spPr>
          <a:xfrm>
            <a:off x="5273806" y="2851897"/>
            <a:ext cx="0" cy="1682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CCBDD2E-3740-A449-A144-7AD49F95FC64}"/>
              </a:ext>
            </a:extLst>
          </p:cNvPr>
          <p:cNvCxnSpPr>
            <a:cxnSpLocks/>
          </p:cNvCxnSpPr>
          <p:nvPr/>
        </p:nvCxnSpPr>
        <p:spPr>
          <a:xfrm flipV="1">
            <a:off x="831203" y="2844258"/>
            <a:ext cx="0" cy="15948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98EEEA9-C8A3-5E4B-BF29-333CE5DC6410}"/>
              </a:ext>
            </a:extLst>
          </p:cNvPr>
          <p:cNvCxnSpPr>
            <a:cxnSpLocks/>
          </p:cNvCxnSpPr>
          <p:nvPr/>
        </p:nvCxnSpPr>
        <p:spPr>
          <a:xfrm>
            <a:off x="1816550" y="2845770"/>
            <a:ext cx="0" cy="1682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843CB6-F950-7640-BE40-6C647341ED76}"/>
              </a:ext>
            </a:extLst>
          </p:cNvPr>
          <p:cNvSpPr txBox="1"/>
          <p:nvPr/>
        </p:nvSpPr>
        <p:spPr>
          <a:xfrm>
            <a:off x="4112381" y="5841142"/>
            <a:ext cx="1446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Exporter’s Bank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8D8266-52F8-C741-A3FB-7223DD9C9810}"/>
              </a:ext>
            </a:extLst>
          </p:cNvPr>
          <p:cNvSpPr txBox="1"/>
          <p:nvPr/>
        </p:nvSpPr>
        <p:spPr>
          <a:xfrm>
            <a:off x="582032" y="5798032"/>
            <a:ext cx="1446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Importer’s Bank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DF93B1-2306-204F-882F-619F8396598D}"/>
              </a:ext>
            </a:extLst>
          </p:cNvPr>
          <p:cNvSpPr txBox="1"/>
          <p:nvPr/>
        </p:nvSpPr>
        <p:spPr>
          <a:xfrm>
            <a:off x="10489578" y="5840451"/>
            <a:ext cx="1446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Exporter’s Bank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70F262-2566-8D46-B0F7-853A5C5B7064}"/>
              </a:ext>
            </a:extLst>
          </p:cNvPr>
          <p:cNvSpPr txBox="1"/>
          <p:nvPr/>
        </p:nvSpPr>
        <p:spPr>
          <a:xfrm>
            <a:off x="6294806" y="5841141"/>
            <a:ext cx="1446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Importer’s Bank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EA4A5CF-EDD3-FF4D-9629-ECED27B82D1D}"/>
              </a:ext>
            </a:extLst>
          </p:cNvPr>
          <p:cNvSpPr txBox="1"/>
          <p:nvPr/>
        </p:nvSpPr>
        <p:spPr>
          <a:xfrm>
            <a:off x="2383155" y="1233101"/>
            <a:ext cx="1330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Sales Contract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4018FC-7EFE-5843-8D99-3CB511403A3E}"/>
              </a:ext>
            </a:extLst>
          </p:cNvPr>
          <p:cNvSpPr txBox="1"/>
          <p:nvPr/>
        </p:nvSpPr>
        <p:spPr>
          <a:xfrm>
            <a:off x="2495795" y="2231560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Shipment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FDAC0D6-24C2-C14D-8A89-7634074EC86C}"/>
              </a:ext>
            </a:extLst>
          </p:cNvPr>
          <p:cNvSpPr txBox="1"/>
          <p:nvPr/>
        </p:nvSpPr>
        <p:spPr>
          <a:xfrm>
            <a:off x="869186" y="966082"/>
            <a:ext cx="897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Importer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A86F7C-DC4E-E14A-8B47-1A59C33E9CA2}"/>
              </a:ext>
            </a:extLst>
          </p:cNvPr>
          <p:cNvSpPr txBox="1"/>
          <p:nvPr/>
        </p:nvSpPr>
        <p:spPr>
          <a:xfrm>
            <a:off x="4321563" y="973391"/>
            <a:ext cx="861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n>
                  <a:solidFill>
                    <a:sysClr val="windowText" lastClr="000000"/>
                  </a:solidFill>
                </a:ln>
                <a:solidFill>
                  <a:srgbClr val="92D050"/>
                </a:solidFill>
                <a:latin typeface="Bell MT" panose="02020503060305020303" pitchFamily="18" charset="77"/>
              </a:rPr>
              <a:t>Exporter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4BDA7E-BEFD-9A49-B9A9-DF8EEFB44800}"/>
              </a:ext>
            </a:extLst>
          </p:cNvPr>
          <p:cNvSpPr txBox="1"/>
          <p:nvPr/>
        </p:nvSpPr>
        <p:spPr>
          <a:xfrm>
            <a:off x="6715993" y="966082"/>
            <a:ext cx="897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Importer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7A81F78-48E5-C94D-B4FB-77C59F0FE1C2}"/>
              </a:ext>
            </a:extLst>
          </p:cNvPr>
          <p:cNvSpPr txBox="1"/>
          <p:nvPr/>
        </p:nvSpPr>
        <p:spPr>
          <a:xfrm>
            <a:off x="10753271" y="1002705"/>
            <a:ext cx="897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Exporter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5A8D7F6-9332-7846-A393-49973CA1E9BF}"/>
              </a:ext>
            </a:extLst>
          </p:cNvPr>
          <p:cNvSpPr txBox="1"/>
          <p:nvPr/>
        </p:nvSpPr>
        <p:spPr>
          <a:xfrm>
            <a:off x="1935749" y="4392968"/>
            <a:ext cx="2228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Importer’s bank issues LC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81B640-6F36-E841-A451-2960179E0FFB}"/>
              </a:ext>
            </a:extLst>
          </p:cNvPr>
          <p:cNvSpPr txBox="1"/>
          <p:nvPr/>
        </p:nvSpPr>
        <p:spPr>
          <a:xfrm rot="16200000">
            <a:off x="-761452" y="3555161"/>
            <a:ext cx="2508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Request Letter of Credit(LC)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A3BBFDD-CB68-AA4D-8477-23FAFCFC7975}"/>
              </a:ext>
            </a:extLst>
          </p:cNvPr>
          <p:cNvSpPr txBox="1"/>
          <p:nvPr/>
        </p:nvSpPr>
        <p:spPr>
          <a:xfrm rot="16200000">
            <a:off x="823008" y="3342548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Bell MT" panose="02020503060305020303" pitchFamily="18" charset="77"/>
              </a:rPr>
              <a:t>Documents and </a:t>
            </a:r>
          </a:p>
          <a:p>
            <a:pPr algn="ctr"/>
            <a:r>
              <a:rPr lang="en-US" sz="1400" b="1" dirty="0">
                <a:latin typeface="Bell MT" panose="02020503060305020303" pitchFamily="18" charset="77"/>
              </a:rPr>
              <a:t>Claim Payment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DE8B15-15A0-A34B-952B-EB467A716694}"/>
              </a:ext>
            </a:extLst>
          </p:cNvPr>
          <p:cNvSpPr txBox="1"/>
          <p:nvPr/>
        </p:nvSpPr>
        <p:spPr>
          <a:xfrm rot="16200000">
            <a:off x="3481117" y="3555160"/>
            <a:ext cx="1043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Deliver LC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7FC5325-C3D0-D14E-A3ED-EF096B7A24D2}"/>
              </a:ext>
            </a:extLst>
          </p:cNvPr>
          <p:cNvSpPr txBox="1"/>
          <p:nvPr/>
        </p:nvSpPr>
        <p:spPr>
          <a:xfrm rot="16200000">
            <a:off x="4221919" y="3536559"/>
            <a:ext cx="173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Present Documents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F4656DA-ED5B-774F-AFE1-7606F8D7C499}"/>
              </a:ext>
            </a:extLst>
          </p:cNvPr>
          <p:cNvCxnSpPr>
            <a:cxnSpLocks/>
          </p:cNvCxnSpPr>
          <p:nvPr/>
        </p:nvCxnSpPr>
        <p:spPr>
          <a:xfrm flipH="1" flipV="1">
            <a:off x="1984256" y="5910524"/>
            <a:ext cx="2001829" cy="46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00CDA83-6207-C24A-81F6-0D0F7007B8D7}"/>
              </a:ext>
            </a:extLst>
          </p:cNvPr>
          <p:cNvSpPr txBox="1"/>
          <p:nvPr/>
        </p:nvSpPr>
        <p:spPr>
          <a:xfrm>
            <a:off x="1700141" y="4947687"/>
            <a:ext cx="26730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Bell MT" panose="02020503060305020303" pitchFamily="18" charset="77"/>
              </a:rPr>
              <a:t>Document control,</a:t>
            </a:r>
          </a:p>
          <a:p>
            <a:pPr algn="ctr"/>
            <a:r>
              <a:rPr lang="en-US" sz="1400" b="1" dirty="0">
                <a:latin typeface="Bell MT" panose="02020503060305020303" pitchFamily="18" charset="77"/>
              </a:rPr>
              <a:t>Release of payment at maturity</a:t>
            </a:r>
          </a:p>
          <a:p>
            <a:pPr algn="ctr"/>
            <a:endParaRPr lang="en-US" sz="1400" b="1" dirty="0">
              <a:latin typeface="Bell MT" panose="02020503060305020303" pitchFamily="18" charset="77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7D98942-AFDA-7747-8166-CC9B9FDD55EA}"/>
              </a:ext>
            </a:extLst>
          </p:cNvPr>
          <p:cNvCxnSpPr>
            <a:cxnSpLocks/>
          </p:cNvCxnSpPr>
          <p:nvPr/>
        </p:nvCxnSpPr>
        <p:spPr>
          <a:xfrm>
            <a:off x="1881943" y="5498926"/>
            <a:ext cx="2323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6CD2D84-D246-C948-8F88-BB450D46D843}"/>
              </a:ext>
            </a:extLst>
          </p:cNvPr>
          <p:cNvSpPr txBox="1"/>
          <p:nvPr/>
        </p:nvSpPr>
        <p:spPr>
          <a:xfrm>
            <a:off x="2177682" y="5923208"/>
            <a:ext cx="173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Present Documents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37E377DB-5938-5E47-8C99-63637D1B0D3C}"/>
              </a:ext>
            </a:extLst>
          </p:cNvPr>
          <p:cNvSpPr/>
          <p:nvPr/>
        </p:nvSpPr>
        <p:spPr>
          <a:xfrm>
            <a:off x="7486547" y="3085003"/>
            <a:ext cx="3331466" cy="140204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Bell MT" panose="02020503060305020303" pitchFamily="18" charset="77"/>
              </a:rPr>
              <a:t>Permissioned Distributed Ledger</a:t>
            </a:r>
          </a:p>
          <a:p>
            <a:pPr algn="ctr"/>
            <a:r>
              <a:rPr lang="en-US" sz="1400" b="1" dirty="0">
                <a:latin typeface="Bell MT" panose="02020503060305020303" pitchFamily="18" charset="77"/>
              </a:rPr>
              <a:t>Hashed/Encrypted documents Smart Contracts to automate payments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9AF359C-AFAA-944F-AA9F-9202006D8867}"/>
              </a:ext>
            </a:extLst>
          </p:cNvPr>
          <p:cNvCxnSpPr>
            <a:cxnSpLocks/>
          </p:cNvCxnSpPr>
          <p:nvPr/>
        </p:nvCxnSpPr>
        <p:spPr>
          <a:xfrm flipH="1">
            <a:off x="7029728" y="4439101"/>
            <a:ext cx="443884" cy="2834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2723C74-8249-B744-A5F6-86BCBB73DC1B}"/>
              </a:ext>
            </a:extLst>
          </p:cNvPr>
          <p:cNvCxnSpPr>
            <a:cxnSpLocks/>
          </p:cNvCxnSpPr>
          <p:nvPr/>
        </p:nvCxnSpPr>
        <p:spPr>
          <a:xfrm>
            <a:off x="10849366" y="4392968"/>
            <a:ext cx="334407" cy="3401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4B4A90F-03B1-5A42-9B34-56DFC98EF1C8}"/>
              </a:ext>
            </a:extLst>
          </p:cNvPr>
          <p:cNvCxnSpPr>
            <a:cxnSpLocks/>
          </p:cNvCxnSpPr>
          <p:nvPr/>
        </p:nvCxnSpPr>
        <p:spPr>
          <a:xfrm flipH="1">
            <a:off x="10830948" y="2863808"/>
            <a:ext cx="352825" cy="3159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FE1129A-721B-8745-8C73-E5E2B01781CB}"/>
              </a:ext>
            </a:extLst>
          </p:cNvPr>
          <p:cNvCxnSpPr>
            <a:cxnSpLocks/>
          </p:cNvCxnSpPr>
          <p:nvPr/>
        </p:nvCxnSpPr>
        <p:spPr>
          <a:xfrm>
            <a:off x="7143289" y="2865261"/>
            <a:ext cx="330323" cy="2757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5" name="Graphic 84" descr="Tag">
            <a:extLst>
              <a:ext uri="{FF2B5EF4-FFF2-40B4-BE49-F238E27FC236}">
                <a16:creationId xmlns:a16="http://schemas.microsoft.com/office/drawing/2014/main" id="{86FB9E75-5262-7F49-82AA-EB0F96A69B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45873" y="43726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57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7C4C6-F23F-2F42-A99B-90AD1FD98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A9C3-FB4E-A440-8EEB-6FFCFDBA9589}" type="datetime1">
              <a:rPr lang="en-IN" smtClean="0">
                <a:solidFill>
                  <a:srgbClr val="FF0000"/>
                </a:solidFill>
              </a:rPr>
              <a:t>01-04-2023</a:t>
            </a:fld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FE208-E4D1-3143-A92B-D44F87C4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9010" y="6361507"/>
            <a:ext cx="4114800" cy="365125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C11DE-DCE2-764B-AD69-2F898458B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6321" y="6356350"/>
            <a:ext cx="2743200" cy="365125"/>
          </a:xfrm>
        </p:spPr>
        <p:txBody>
          <a:bodyPr/>
          <a:lstStyle/>
          <a:p>
            <a:fld id="{A1967075-526C-D240-913E-7FCF5F25C26C}" type="slidenum">
              <a:rPr lang="en-US" smtClean="0">
                <a:solidFill>
                  <a:srgbClr val="FF0000"/>
                </a:solidFill>
              </a:rPr>
              <a:t>17</a:t>
            </a:fld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6C116B-B465-544F-BB77-E008E68DF3B6}"/>
              </a:ext>
            </a:extLst>
          </p:cNvPr>
          <p:cNvSpPr/>
          <p:nvPr/>
        </p:nvSpPr>
        <p:spPr>
          <a:xfrm>
            <a:off x="0" y="-13368"/>
            <a:ext cx="12191999" cy="3788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ll MT" panose="02020503060305020303" pitchFamily="18" charset="77"/>
              </a:rPr>
              <a:t>CROSS BORDER G2G SCENARIOS-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A3D14-7C5F-D641-B94B-5A1B6EC940C7}"/>
              </a:ext>
            </a:extLst>
          </p:cNvPr>
          <p:cNvSpPr txBox="1"/>
          <p:nvPr/>
        </p:nvSpPr>
        <p:spPr>
          <a:xfrm>
            <a:off x="0" y="0"/>
            <a:ext cx="100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AMNAYA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D63FD-95E2-434C-AB62-DC147516FE1C}"/>
              </a:ext>
            </a:extLst>
          </p:cNvPr>
          <p:cNvSpPr txBox="1"/>
          <p:nvPr/>
        </p:nvSpPr>
        <p:spPr>
          <a:xfrm>
            <a:off x="1795082" y="608649"/>
            <a:ext cx="1608967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Bell MT" panose="02020503060305020303" pitchFamily="18" charset="77"/>
              </a:rPr>
              <a:t>SCENARIO#1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FB090-59B3-7240-A57B-5F83E0B2C828}"/>
              </a:ext>
            </a:extLst>
          </p:cNvPr>
          <p:cNvSpPr txBox="1"/>
          <p:nvPr/>
        </p:nvSpPr>
        <p:spPr>
          <a:xfrm>
            <a:off x="8373232" y="3297833"/>
            <a:ext cx="1608967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Bell MT" panose="02020503060305020303" pitchFamily="18" charset="77"/>
              </a:rPr>
              <a:t>SCENARIO#4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2DF7F-A0FB-CA4C-9C6D-EFA73B1F7D09}"/>
              </a:ext>
            </a:extLst>
          </p:cNvPr>
          <p:cNvSpPr txBox="1"/>
          <p:nvPr/>
        </p:nvSpPr>
        <p:spPr>
          <a:xfrm>
            <a:off x="1807773" y="3497178"/>
            <a:ext cx="1608967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Bell MT" panose="02020503060305020303" pitchFamily="18" charset="77"/>
              </a:rPr>
              <a:t>SCENARIO#3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21852D-482C-8945-813B-82E6D5543CCF}"/>
              </a:ext>
            </a:extLst>
          </p:cNvPr>
          <p:cNvSpPr txBox="1"/>
          <p:nvPr/>
        </p:nvSpPr>
        <p:spPr>
          <a:xfrm>
            <a:off x="8373233" y="608649"/>
            <a:ext cx="1608967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Bell MT" panose="02020503060305020303" pitchFamily="18" charset="77"/>
              </a:rPr>
              <a:t>SCENARIO#2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B09CAB-E73A-5949-A32E-3DA85F2DD02A}"/>
              </a:ext>
            </a:extLst>
          </p:cNvPr>
          <p:cNvSpPr/>
          <p:nvPr/>
        </p:nvSpPr>
        <p:spPr>
          <a:xfrm>
            <a:off x="6432646" y="1383974"/>
            <a:ext cx="2332200" cy="5396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Bell MT" panose="02020503060305020303" pitchFamily="18" charset="77"/>
              </a:rPr>
              <a:t>BLOCKCHAIN</a:t>
            </a:r>
          </a:p>
          <a:p>
            <a:pPr algn="ctr"/>
            <a:r>
              <a:rPr lang="en-US" sz="1400" dirty="0">
                <a:latin typeface="Bell MT" panose="02020503060305020303" pitchFamily="18" charset="77"/>
              </a:rPr>
              <a:t>TECHNOLOGY 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D54276-F796-9446-A440-43C339ACD6CA}"/>
              </a:ext>
            </a:extLst>
          </p:cNvPr>
          <p:cNvSpPr/>
          <p:nvPr/>
        </p:nvSpPr>
        <p:spPr>
          <a:xfrm>
            <a:off x="9628049" y="1383974"/>
            <a:ext cx="2332200" cy="5396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Bell MT" panose="02020503060305020303" pitchFamily="18" charset="77"/>
              </a:rPr>
              <a:t>BLOCKCHAIN</a:t>
            </a:r>
          </a:p>
          <a:p>
            <a:pPr algn="ctr"/>
            <a:r>
              <a:rPr lang="en-US" sz="1400" dirty="0">
                <a:latin typeface="Bell MT" panose="02020503060305020303" pitchFamily="18" charset="77"/>
              </a:rPr>
              <a:t>TECHNOLOGY B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CD054B-F537-C741-9AE0-FD80677BD448}"/>
              </a:ext>
            </a:extLst>
          </p:cNvPr>
          <p:cNvCxnSpPr>
            <a:cxnSpLocks/>
          </p:cNvCxnSpPr>
          <p:nvPr/>
        </p:nvCxnSpPr>
        <p:spPr>
          <a:xfrm flipH="1">
            <a:off x="9215171" y="977981"/>
            <a:ext cx="2" cy="1707397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5622AC-F65A-664E-87CE-9FBFD55236F5}"/>
              </a:ext>
            </a:extLst>
          </p:cNvPr>
          <p:cNvCxnSpPr>
            <a:cxnSpLocks/>
          </p:cNvCxnSpPr>
          <p:nvPr/>
        </p:nvCxnSpPr>
        <p:spPr>
          <a:xfrm flipH="1">
            <a:off x="2599562" y="977981"/>
            <a:ext cx="2" cy="1707397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31CB18-31EE-674D-821D-9E35DBCB1C70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2577519" y="4151089"/>
            <a:ext cx="16312" cy="1657725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34B502B-D333-3D4F-96D9-17484C28860D}"/>
              </a:ext>
            </a:extLst>
          </p:cNvPr>
          <p:cNvCxnSpPr>
            <a:cxnSpLocks/>
          </p:cNvCxnSpPr>
          <p:nvPr/>
        </p:nvCxnSpPr>
        <p:spPr>
          <a:xfrm flipH="1">
            <a:off x="9208496" y="3944557"/>
            <a:ext cx="6675" cy="1983118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9325D8CB-B8B1-D24E-AB62-78C0956C94CB}"/>
              </a:ext>
            </a:extLst>
          </p:cNvPr>
          <p:cNvSpPr/>
          <p:nvPr/>
        </p:nvSpPr>
        <p:spPr>
          <a:xfrm>
            <a:off x="7885604" y="4045018"/>
            <a:ext cx="1125488" cy="11655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ll MT" panose="02020503060305020303" pitchFamily="18" charset="77"/>
              </a:rPr>
              <a:t>Off-Chain</a:t>
            </a:r>
          </a:p>
          <a:p>
            <a:pPr algn="ctr"/>
            <a:r>
              <a:rPr lang="en-US" dirty="0">
                <a:latin typeface="Bell MT" panose="02020503060305020303" pitchFamily="18" charset="77"/>
              </a:rPr>
              <a:t>Mode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7D47953-8CCD-1447-A28B-05CC4E4C51A9}"/>
              </a:ext>
            </a:extLst>
          </p:cNvPr>
          <p:cNvSpPr/>
          <p:nvPr/>
        </p:nvSpPr>
        <p:spPr>
          <a:xfrm>
            <a:off x="9486298" y="4045018"/>
            <a:ext cx="1103012" cy="11505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ll MT" panose="02020503060305020303" pitchFamily="18" charset="77"/>
              </a:rPr>
              <a:t>Off-Chain</a:t>
            </a:r>
          </a:p>
          <a:p>
            <a:pPr algn="ctr"/>
            <a:r>
              <a:rPr lang="en-US" dirty="0">
                <a:latin typeface="Bell MT" panose="02020503060305020303" pitchFamily="18" charset="77"/>
              </a:rPr>
              <a:t>Mode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E70C8F-30A3-A245-BB53-A89AA9BBEE4A}"/>
              </a:ext>
            </a:extLst>
          </p:cNvPr>
          <p:cNvSpPr txBox="1"/>
          <p:nvPr/>
        </p:nvSpPr>
        <p:spPr>
          <a:xfrm>
            <a:off x="6736020" y="524591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ell MT" panose="02020503060305020303" pitchFamily="18" charset="77"/>
              </a:rPr>
              <a:t>API Connection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8AFFCC-3145-5D41-B0A2-CF62CE9EC2C4}"/>
              </a:ext>
            </a:extLst>
          </p:cNvPr>
          <p:cNvSpPr txBox="1"/>
          <p:nvPr/>
        </p:nvSpPr>
        <p:spPr>
          <a:xfrm>
            <a:off x="10247921" y="5248281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ell MT" panose="02020503060305020303" pitchFamily="18" charset="77"/>
              </a:rPr>
              <a:t>API Connection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3C2C97-380A-8448-9F39-BCF2736F5E3A}"/>
              </a:ext>
            </a:extLst>
          </p:cNvPr>
          <p:cNvCxnSpPr>
            <a:cxnSpLocks/>
          </p:cNvCxnSpPr>
          <p:nvPr/>
        </p:nvCxnSpPr>
        <p:spPr>
          <a:xfrm>
            <a:off x="8448348" y="5245914"/>
            <a:ext cx="0" cy="768910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71B129-1F04-0E4C-9F4C-F4F69A2FFFC0}"/>
              </a:ext>
            </a:extLst>
          </p:cNvPr>
          <p:cNvCxnSpPr>
            <a:cxnSpLocks/>
          </p:cNvCxnSpPr>
          <p:nvPr/>
        </p:nvCxnSpPr>
        <p:spPr>
          <a:xfrm>
            <a:off x="10037804" y="5245914"/>
            <a:ext cx="0" cy="768910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A28B3C3-44FB-8940-8BB1-30700D3957D3}"/>
              </a:ext>
            </a:extLst>
          </p:cNvPr>
          <p:cNvSpPr/>
          <p:nvPr/>
        </p:nvSpPr>
        <p:spPr>
          <a:xfrm>
            <a:off x="7184023" y="6019135"/>
            <a:ext cx="3987383" cy="519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Bell MT" panose="02020503060305020303" pitchFamily="18" charset="77"/>
              </a:rPr>
              <a:t>BLOCKCHAIN BASED TRADE PLATFORM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3F1A22-A4E8-6A4C-8CC2-50730469832B}"/>
              </a:ext>
            </a:extLst>
          </p:cNvPr>
          <p:cNvSpPr txBox="1"/>
          <p:nvPr/>
        </p:nvSpPr>
        <p:spPr>
          <a:xfrm>
            <a:off x="1430780" y="2744721"/>
            <a:ext cx="236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ell MT" panose="02020503060305020303" pitchFamily="18" charset="77"/>
              </a:rPr>
              <a:t>No Operability Needed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1E1868-5789-744C-A820-7C4B226A8D77}"/>
              </a:ext>
            </a:extLst>
          </p:cNvPr>
          <p:cNvSpPr txBox="1"/>
          <p:nvPr/>
        </p:nvSpPr>
        <p:spPr>
          <a:xfrm>
            <a:off x="7423364" y="2778104"/>
            <a:ext cx="3665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ell MT" panose="02020503060305020303" pitchFamily="18" charset="77"/>
              </a:rPr>
              <a:t>Intra-ledger Interoperability Needed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53D08B-FFD9-4B4F-BF1A-262AAA1C51AF}"/>
              </a:ext>
            </a:extLst>
          </p:cNvPr>
          <p:cNvSpPr txBox="1"/>
          <p:nvPr/>
        </p:nvSpPr>
        <p:spPr>
          <a:xfrm>
            <a:off x="744613" y="5808814"/>
            <a:ext cx="3665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ell MT" panose="02020503060305020303" pitchFamily="18" charset="77"/>
              </a:rPr>
              <a:t>Intra-ledger Interoperability Needed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2AEAC2-B980-DB48-8FD8-CAB7134DAA78}"/>
              </a:ext>
            </a:extLst>
          </p:cNvPr>
          <p:cNvSpPr/>
          <p:nvPr/>
        </p:nvSpPr>
        <p:spPr>
          <a:xfrm>
            <a:off x="165324" y="4547416"/>
            <a:ext cx="2332200" cy="5396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Bell MT" panose="02020503060305020303" pitchFamily="18" charset="77"/>
              </a:rPr>
              <a:t>BLOCKCHAIN</a:t>
            </a:r>
          </a:p>
          <a:p>
            <a:pPr algn="ctr"/>
            <a:r>
              <a:rPr lang="en-US" sz="1400" dirty="0">
                <a:latin typeface="Bell MT" panose="02020503060305020303" pitchFamily="18" charset="77"/>
              </a:rPr>
              <a:t>TECHNOLOGY 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FD539A3-D547-4A4C-A56E-49BE40E93DEC}"/>
              </a:ext>
            </a:extLst>
          </p:cNvPr>
          <p:cNvSpPr/>
          <p:nvPr/>
        </p:nvSpPr>
        <p:spPr>
          <a:xfrm>
            <a:off x="2713082" y="4554638"/>
            <a:ext cx="2332200" cy="5396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Bell MT" panose="02020503060305020303" pitchFamily="18" charset="77"/>
              </a:rPr>
              <a:t>BLOCKCHAIN</a:t>
            </a:r>
          </a:p>
          <a:p>
            <a:pPr algn="ctr"/>
            <a:r>
              <a:rPr lang="en-US" sz="1400" dirty="0">
                <a:latin typeface="Bell MT" panose="02020503060305020303" pitchFamily="18" charset="77"/>
              </a:rPr>
              <a:t>TECHNOLOGY 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0CBBB6E-279A-2D4D-B3A8-04A2E315C72B}"/>
              </a:ext>
            </a:extLst>
          </p:cNvPr>
          <p:cNvSpPr/>
          <p:nvPr/>
        </p:nvSpPr>
        <p:spPr>
          <a:xfrm>
            <a:off x="605873" y="1383974"/>
            <a:ext cx="3987383" cy="519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Bell MT" panose="02020503060305020303" pitchFamily="18" charset="77"/>
              </a:rPr>
              <a:t>CROSS BORDER, SINGLE BLOCKCHAIN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19CBBB-0425-B844-9FC3-3163DE0300CA}"/>
              </a:ext>
            </a:extLst>
          </p:cNvPr>
          <p:cNvSpPr txBox="1"/>
          <p:nvPr/>
        </p:nvSpPr>
        <p:spPr>
          <a:xfrm>
            <a:off x="1263744" y="1037324"/>
            <a:ext cx="1197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ell MT" panose="02020503060305020303" pitchFamily="18" charset="77"/>
              </a:rPr>
              <a:t>Country 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8D1D82-E4B4-D84B-9F1B-42095609A159}"/>
              </a:ext>
            </a:extLst>
          </p:cNvPr>
          <p:cNvSpPr txBox="1"/>
          <p:nvPr/>
        </p:nvSpPr>
        <p:spPr>
          <a:xfrm>
            <a:off x="2666785" y="1014251"/>
            <a:ext cx="118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ell MT" panose="02020503060305020303" pitchFamily="18" charset="77"/>
              </a:rPr>
              <a:t>Country 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D80937-89B8-9C4B-B9FD-3F3A21135BF4}"/>
              </a:ext>
            </a:extLst>
          </p:cNvPr>
          <p:cNvSpPr txBox="1"/>
          <p:nvPr/>
        </p:nvSpPr>
        <p:spPr>
          <a:xfrm>
            <a:off x="10181062" y="1004420"/>
            <a:ext cx="118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ell MT" panose="02020503060305020303" pitchFamily="18" charset="77"/>
              </a:rPr>
              <a:t>Country 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8F7509-3C34-9447-8E29-6D67475CD607}"/>
              </a:ext>
            </a:extLst>
          </p:cNvPr>
          <p:cNvSpPr txBox="1"/>
          <p:nvPr/>
        </p:nvSpPr>
        <p:spPr>
          <a:xfrm>
            <a:off x="6963823" y="977981"/>
            <a:ext cx="1197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ell MT" panose="02020503060305020303" pitchFamily="18" charset="77"/>
              </a:rPr>
              <a:t>Country 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A4554C-B0FB-FF4A-B81B-4250D9167C24}"/>
              </a:ext>
            </a:extLst>
          </p:cNvPr>
          <p:cNvSpPr txBox="1"/>
          <p:nvPr/>
        </p:nvSpPr>
        <p:spPr>
          <a:xfrm>
            <a:off x="838200" y="4151089"/>
            <a:ext cx="1197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ell MT" panose="02020503060305020303" pitchFamily="18" charset="77"/>
              </a:rPr>
              <a:t>Country 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682F9C-F25F-DE4C-A5A0-38C9159B87DE}"/>
              </a:ext>
            </a:extLst>
          </p:cNvPr>
          <p:cNvSpPr txBox="1"/>
          <p:nvPr/>
        </p:nvSpPr>
        <p:spPr>
          <a:xfrm>
            <a:off x="7774670" y="3670720"/>
            <a:ext cx="1197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ell MT" panose="02020503060305020303" pitchFamily="18" charset="77"/>
              </a:rPr>
              <a:t>Country 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791666D-F4DF-9447-9F0E-5AD1E8AE6F28}"/>
              </a:ext>
            </a:extLst>
          </p:cNvPr>
          <p:cNvSpPr txBox="1"/>
          <p:nvPr/>
        </p:nvSpPr>
        <p:spPr>
          <a:xfrm>
            <a:off x="9419248" y="3670720"/>
            <a:ext cx="118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ell MT" panose="02020503060305020303" pitchFamily="18" charset="77"/>
              </a:rPr>
              <a:t>Country 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60165E-1E38-A34C-AB43-3591070EA20D}"/>
              </a:ext>
            </a:extLst>
          </p:cNvPr>
          <p:cNvSpPr txBox="1"/>
          <p:nvPr/>
        </p:nvSpPr>
        <p:spPr>
          <a:xfrm>
            <a:off x="3257331" y="4151089"/>
            <a:ext cx="118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ell MT" panose="02020503060305020303" pitchFamily="18" charset="77"/>
              </a:rPr>
              <a:t>Country B</a:t>
            </a:r>
          </a:p>
        </p:txBody>
      </p:sp>
    </p:spTree>
    <p:extLst>
      <p:ext uri="{BB962C8B-B14F-4D97-AF65-F5344CB8AC3E}">
        <p14:creationId xmlns:p14="http://schemas.microsoft.com/office/powerpoint/2010/main" val="3313343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880A1-DAF3-E24D-BBB0-44101D5CD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DCFB2-BBA2-D241-82EF-6A1FA75820A1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562BF-DC47-D743-A94C-B191230D0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BBD13-1CC6-754D-BEBD-3FA9F32C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 descr="A picture containing outdoor, boat, sky, water&#10;&#10;Description automatically generated">
            <a:extLst>
              <a:ext uri="{FF2B5EF4-FFF2-40B4-BE49-F238E27FC236}">
                <a16:creationId xmlns:a16="http://schemas.microsoft.com/office/drawing/2014/main" id="{47767B55-BEC1-934F-A7DB-32EFE5D73F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375485" y="229002"/>
            <a:ext cx="18828169" cy="649247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5288FC-E11B-A243-95B3-18B885CE2E52}"/>
              </a:ext>
            </a:extLst>
          </p:cNvPr>
          <p:cNvSpPr/>
          <p:nvPr/>
        </p:nvSpPr>
        <p:spPr>
          <a:xfrm>
            <a:off x="0" y="3855"/>
            <a:ext cx="12191999" cy="3444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ell MT" panose="02020503060305020303" pitchFamily="18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5E4B36-A351-1548-9F9C-79EEF474BBC8}"/>
              </a:ext>
            </a:extLst>
          </p:cNvPr>
          <p:cNvSpPr txBox="1"/>
          <p:nvPr/>
        </p:nvSpPr>
        <p:spPr>
          <a:xfrm>
            <a:off x="0" y="0"/>
            <a:ext cx="100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AMNAYA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AE50E0-AAD4-C745-8723-F9817ED124E6}"/>
              </a:ext>
            </a:extLst>
          </p:cNvPr>
          <p:cNvSpPr/>
          <p:nvPr/>
        </p:nvSpPr>
        <p:spPr>
          <a:xfrm>
            <a:off x="0" y="348304"/>
            <a:ext cx="5104603" cy="369332"/>
          </a:xfrm>
          <a:prstGeom prst="rect">
            <a:avLst/>
          </a:prstGeom>
          <a:solidFill>
            <a:srgbClr val="92D050"/>
          </a:solidFill>
          <a:ln>
            <a:solidFill>
              <a:srgbClr val="00206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Bell MT" panose="02020503060305020303" pitchFamily="18" charset="77"/>
              </a:rPr>
              <a:t>AMNAYA TRADE DIGITALIZATION PROJECT</a:t>
            </a:r>
          </a:p>
        </p:txBody>
      </p:sp>
    </p:spTree>
    <p:extLst>
      <p:ext uri="{BB962C8B-B14F-4D97-AF65-F5344CB8AC3E}">
        <p14:creationId xmlns:p14="http://schemas.microsoft.com/office/powerpoint/2010/main" val="2123153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1DC0B-0943-2749-BAFD-6BCEC2A63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2A3C2-BA43-EF41-BD0E-7F7DA4956816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08983-EEDB-D24D-89DD-81D06EE08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4CE6E-066D-314E-826D-ED8F0242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CF4507-9268-CF47-9A53-7A29838FAAEC}"/>
              </a:ext>
            </a:extLst>
          </p:cNvPr>
          <p:cNvSpPr/>
          <p:nvPr/>
        </p:nvSpPr>
        <p:spPr>
          <a:xfrm>
            <a:off x="0" y="-13368"/>
            <a:ext cx="12191999" cy="3788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ll MT" panose="02020503060305020303" pitchFamily="18" charset="77"/>
              </a:rPr>
              <a:t>AMNAYA TRADE DIGITALIZATION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E393A6-5674-5540-BCC3-D745AB5F5FC1}"/>
              </a:ext>
            </a:extLst>
          </p:cNvPr>
          <p:cNvSpPr txBox="1"/>
          <p:nvPr/>
        </p:nvSpPr>
        <p:spPr>
          <a:xfrm>
            <a:off x="0" y="0"/>
            <a:ext cx="100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AMNAYA</a:t>
            </a:r>
          </a:p>
        </p:txBody>
      </p:sp>
      <p:pic>
        <p:nvPicPr>
          <p:cNvPr id="10" name="Graphic 9" descr="Police">
            <a:extLst>
              <a:ext uri="{FF2B5EF4-FFF2-40B4-BE49-F238E27FC236}">
                <a16:creationId xmlns:a16="http://schemas.microsoft.com/office/drawing/2014/main" id="{982CFC72-D676-C24C-9E4F-9C8692C6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762" y="504780"/>
            <a:ext cx="582925" cy="582925"/>
          </a:xfrm>
          <a:prstGeom prst="rect">
            <a:avLst/>
          </a:prstGeom>
        </p:spPr>
      </p:pic>
      <p:pic>
        <p:nvPicPr>
          <p:cNvPr id="12" name="Graphic 11" descr="Airplane">
            <a:extLst>
              <a:ext uri="{FF2B5EF4-FFF2-40B4-BE49-F238E27FC236}">
                <a16:creationId xmlns:a16="http://schemas.microsoft.com/office/drawing/2014/main" id="{C0210615-FA8F-F340-B31E-4592885D5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5010" y="498008"/>
            <a:ext cx="600771" cy="60077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2FC57A3-9FF3-A046-A01B-992C38DD6F9F}"/>
              </a:ext>
            </a:extLst>
          </p:cNvPr>
          <p:cNvSpPr/>
          <p:nvPr/>
        </p:nvSpPr>
        <p:spPr>
          <a:xfrm>
            <a:off x="-542795" y="3130793"/>
            <a:ext cx="12951912" cy="37452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13183-5F94-CB48-90E6-F3B7536FB994}"/>
              </a:ext>
            </a:extLst>
          </p:cNvPr>
          <p:cNvSpPr txBox="1"/>
          <p:nvPr/>
        </p:nvSpPr>
        <p:spPr>
          <a:xfrm>
            <a:off x="-34912" y="3355471"/>
            <a:ext cx="93391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Exporters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537C56-2B2E-C944-ACBD-0502328F79EF}"/>
              </a:ext>
            </a:extLst>
          </p:cNvPr>
          <p:cNvSpPr txBox="1"/>
          <p:nvPr/>
        </p:nvSpPr>
        <p:spPr>
          <a:xfrm>
            <a:off x="890089" y="3363148"/>
            <a:ext cx="163705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Bell MT" panose="02020503060305020303" pitchFamily="18" charset="77"/>
              </a:rPr>
              <a:t>Freight Forwarders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C8737C-10F3-CE4D-A5B2-7AEBAFA24C7A}"/>
              </a:ext>
            </a:extLst>
          </p:cNvPr>
          <p:cNvSpPr txBox="1"/>
          <p:nvPr/>
        </p:nvSpPr>
        <p:spPr>
          <a:xfrm>
            <a:off x="2557289" y="3363149"/>
            <a:ext cx="169123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Ports and Terminals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77D87D-46AC-5E49-9FDC-006021EE79D5}"/>
              </a:ext>
            </a:extLst>
          </p:cNvPr>
          <p:cNvSpPr txBox="1"/>
          <p:nvPr/>
        </p:nvSpPr>
        <p:spPr>
          <a:xfrm>
            <a:off x="5095647" y="3349554"/>
            <a:ext cx="129227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Ocean Carriers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898D94-87CE-B248-A518-82806489CC19}"/>
              </a:ext>
            </a:extLst>
          </p:cNvPr>
          <p:cNvSpPr txBox="1"/>
          <p:nvPr/>
        </p:nvSpPr>
        <p:spPr>
          <a:xfrm>
            <a:off x="7572253" y="3354358"/>
            <a:ext cx="101425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Authorities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4DB45E-3E51-CC41-A808-F79C7801CD05}"/>
              </a:ext>
            </a:extLst>
          </p:cNvPr>
          <p:cNvSpPr txBox="1"/>
          <p:nvPr/>
        </p:nvSpPr>
        <p:spPr>
          <a:xfrm>
            <a:off x="8957086" y="3344808"/>
            <a:ext cx="183973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Inland Transportation</a:t>
            </a:r>
          </a:p>
        </p:txBody>
      </p:sp>
      <p:pic>
        <p:nvPicPr>
          <p:cNvPr id="30" name="Picture 29" descr="A picture containing text&#10;&#10;Description automatically generated">
            <a:extLst>
              <a:ext uri="{FF2B5EF4-FFF2-40B4-BE49-F238E27FC236}">
                <a16:creationId xmlns:a16="http://schemas.microsoft.com/office/drawing/2014/main" id="{52A2B0CE-5620-A54C-A066-9E3D74564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9612" y="3485150"/>
            <a:ext cx="2517749" cy="188831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A75CF4B-A4EE-7B4F-8D70-E10657E9E316}"/>
              </a:ext>
            </a:extLst>
          </p:cNvPr>
          <p:cNvSpPr/>
          <p:nvPr/>
        </p:nvSpPr>
        <p:spPr>
          <a:xfrm>
            <a:off x="3655599" y="5085267"/>
            <a:ext cx="3434133" cy="187418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picture containing handcart&#10;&#10;Description automatically generated">
            <a:extLst>
              <a:ext uri="{FF2B5EF4-FFF2-40B4-BE49-F238E27FC236}">
                <a16:creationId xmlns:a16="http://schemas.microsoft.com/office/drawing/2014/main" id="{D43AF97B-864E-9848-AEB7-BFA517B4E71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0342" y="4057892"/>
            <a:ext cx="2610304" cy="1305152"/>
          </a:xfrm>
          <a:prstGeom prst="rect">
            <a:avLst/>
          </a:prstGeom>
        </p:spPr>
      </p:pic>
      <p:pic>
        <p:nvPicPr>
          <p:cNvPr id="36" name="Picture 3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368608C1-26B4-974D-9B67-80CE4367464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63332" y="3803307"/>
            <a:ext cx="1313794" cy="1313794"/>
          </a:xfrm>
          <a:prstGeom prst="rect">
            <a:avLst/>
          </a:prstGeom>
        </p:spPr>
      </p:pic>
      <p:sp>
        <p:nvSpPr>
          <p:cNvPr id="37" name="Snip Single Corner Rectangle 36">
            <a:extLst>
              <a:ext uri="{FF2B5EF4-FFF2-40B4-BE49-F238E27FC236}">
                <a16:creationId xmlns:a16="http://schemas.microsoft.com/office/drawing/2014/main" id="{79BACBE5-3DD4-244C-9D7D-03BDA570BB4D}"/>
              </a:ext>
            </a:extLst>
          </p:cNvPr>
          <p:cNvSpPr/>
          <p:nvPr/>
        </p:nvSpPr>
        <p:spPr>
          <a:xfrm>
            <a:off x="7096670" y="5080456"/>
            <a:ext cx="5668931" cy="1883501"/>
          </a:xfrm>
          <a:prstGeom prst="snip1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A person in a suit and tie&#10;&#10;Description automatically generated">
            <a:extLst>
              <a:ext uri="{FF2B5EF4-FFF2-40B4-BE49-F238E27FC236}">
                <a16:creationId xmlns:a16="http://schemas.microsoft.com/office/drawing/2014/main" id="{3A3EABC7-5E42-1949-8D43-BDCC96586FB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469862" y="3768414"/>
            <a:ext cx="812448" cy="1303302"/>
          </a:xfrm>
          <a:prstGeom prst="rect">
            <a:avLst/>
          </a:prstGeom>
        </p:spPr>
      </p:pic>
      <p:pic>
        <p:nvPicPr>
          <p:cNvPr id="42" name="Graphic 41" descr="Truck">
            <a:extLst>
              <a:ext uri="{FF2B5EF4-FFF2-40B4-BE49-F238E27FC236}">
                <a16:creationId xmlns:a16="http://schemas.microsoft.com/office/drawing/2014/main" id="{3252C93F-3252-F444-871B-2962C5FAA2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83444" y="4380581"/>
            <a:ext cx="914400" cy="914400"/>
          </a:xfrm>
          <a:prstGeom prst="rect">
            <a:avLst/>
          </a:prstGeom>
        </p:spPr>
      </p:pic>
      <p:pic>
        <p:nvPicPr>
          <p:cNvPr id="43" name="Picture 42" descr="A person in a suit and tie&#10;&#10;Description automatically generated">
            <a:extLst>
              <a:ext uri="{FF2B5EF4-FFF2-40B4-BE49-F238E27FC236}">
                <a16:creationId xmlns:a16="http://schemas.microsoft.com/office/drawing/2014/main" id="{C676C0C3-A5E4-BC4C-9981-086F092D6F94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5224" y="3757766"/>
            <a:ext cx="812448" cy="1303302"/>
          </a:xfrm>
          <a:prstGeom prst="rect">
            <a:avLst/>
          </a:prstGeom>
        </p:spPr>
      </p:pic>
      <p:pic>
        <p:nvPicPr>
          <p:cNvPr id="44" name="Picture 4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0F2C7F0-0CB0-9842-B854-4758C4C6A0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48341" y="3856841"/>
            <a:ext cx="1263970" cy="1263970"/>
          </a:xfrm>
          <a:prstGeom prst="rect">
            <a:avLst/>
          </a:prstGeom>
        </p:spPr>
      </p:pic>
      <p:pic>
        <p:nvPicPr>
          <p:cNvPr id="46" name="Picture 45" descr="A close up of a truck&#10;&#10;Description automatically generated">
            <a:extLst>
              <a:ext uri="{FF2B5EF4-FFF2-40B4-BE49-F238E27FC236}">
                <a16:creationId xmlns:a16="http://schemas.microsoft.com/office/drawing/2014/main" id="{86FDB9DF-AC59-5544-9217-C28B6C3C3A4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4943" y="4004584"/>
            <a:ext cx="2110049" cy="125442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6C4B317-6BBE-A742-9E0C-A792E317B4D0}"/>
              </a:ext>
            </a:extLst>
          </p:cNvPr>
          <p:cNvSpPr txBox="1"/>
          <p:nvPr/>
        </p:nvSpPr>
        <p:spPr>
          <a:xfrm>
            <a:off x="-51348" y="5137547"/>
            <a:ext cx="1580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Logistics Actors</a:t>
            </a:r>
          </a:p>
          <a:p>
            <a:r>
              <a:rPr lang="en-US" sz="1000" dirty="0">
                <a:solidFill>
                  <a:schemeClr val="bg1"/>
                </a:solidFill>
              </a:rPr>
              <a:t>Internal Systems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C9BE4A-C7DC-2841-975E-5BCB3E44D781}"/>
              </a:ext>
            </a:extLst>
          </p:cNvPr>
          <p:cNvSpPr txBox="1"/>
          <p:nvPr/>
        </p:nvSpPr>
        <p:spPr>
          <a:xfrm>
            <a:off x="4176373" y="5157780"/>
            <a:ext cx="3040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Customs  System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13BB804-F866-7040-8AF4-DE5B5CE406AD}"/>
              </a:ext>
            </a:extLst>
          </p:cNvPr>
          <p:cNvSpPr txBox="1"/>
          <p:nvPr/>
        </p:nvSpPr>
        <p:spPr>
          <a:xfrm>
            <a:off x="7245425" y="5143274"/>
            <a:ext cx="3040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Supply Chain Visibility System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EEAFB8-E4D2-304C-ABFB-A7FE8D0FC47A}"/>
              </a:ext>
            </a:extLst>
          </p:cNvPr>
          <p:cNvSpPr txBox="1"/>
          <p:nvPr/>
        </p:nvSpPr>
        <p:spPr>
          <a:xfrm>
            <a:off x="9780319" y="5122598"/>
            <a:ext cx="3040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Supply Chain/ Transportation 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Management System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8C742D4-D11F-F044-A3C3-C8B6E3C8190A}"/>
              </a:ext>
            </a:extLst>
          </p:cNvPr>
          <p:cNvSpPr txBox="1"/>
          <p:nvPr/>
        </p:nvSpPr>
        <p:spPr>
          <a:xfrm>
            <a:off x="11032590" y="3356083"/>
            <a:ext cx="92749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Importers</a:t>
            </a:r>
          </a:p>
        </p:txBody>
      </p:sp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3CA18258-A10D-9B48-AF84-A7E6DD7E3584}"/>
              </a:ext>
            </a:extLst>
          </p:cNvPr>
          <p:cNvSpPr/>
          <p:nvPr/>
        </p:nvSpPr>
        <p:spPr>
          <a:xfrm rot="14198239">
            <a:off x="4752986" y="954018"/>
            <a:ext cx="2175308" cy="1586773"/>
          </a:xfrm>
          <a:prstGeom prst="rt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8E9F984-0D45-8D4A-AC50-8E570755359C}"/>
              </a:ext>
            </a:extLst>
          </p:cNvPr>
          <p:cNvSpPr txBox="1"/>
          <p:nvPr/>
        </p:nvSpPr>
        <p:spPr>
          <a:xfrm>
            <a:off x="7796420" y="440454"/>
            <a:ext cx="4104457" cy="36933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Bell MT" panose="02020503060305020303" pitchFamily="18" charset="77"/>
              </a:rPr>
              <a:t>GLOBAL TRADE DIGITALIZATION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9138489-7F05-5B46-A6DB-0F1C3C444426}"/>
              </a:ext>
            </a:extLst>
          </p:cNvPr>
          <p:cNvCxnSpPr>
            <a:cxnSpLocks/>
          </p:cNvCxnSpPr>
          <p:nvPr/>
        </p:nvCxnSpPr>
        <p:spPr>
          <a:xfrm>
            <a:off x="8018132" y="880873"/>
            <a:ext cx="0" cy="452698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51ACECA-2ECB-4B41-8AA8-A81B8555E987}"/>
              </a:ext>
            </a:extLst>
          </p:cNvPr>
          <p:cNvCxnSpPr>
            <a:cxnSpLocks/>
          </p:cNvCxnSpPr>
          <p:nvPr/>
        </p:nvCxnSpPr>
        <p:spPr>
          <a:xfrm>
            <a:off x="8468204" y="880873"/>
            <a:ext cx="0" cy="156240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1FA3BC6-A290-DA4B-AB7A-E2C0E5A31946}"/>
              </a:ext>
            </a:extLst>
          </p:cNvPr>
          <p:cNvCxnSpPr>
            <a:cxnSpLocks/>
          </p:cNvCxnSpPr>
          <p:nvPr/>
        </p:nvCxnSpPr>
        <p:spPr>
          <a:xfrm>
            <a:off x="8923753" y="867645"/>
            <a:ext cx="11482" cy="100987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DAF881D-4894-A246-9625-94755F789EE0}"/>
              </a:ext>
            </a:extLst>
          </p:cNvPr>
          <p:cNvCxnSpPr>
            <a:cxnSpLocks/>
          </p:cNvCxnSpPr>
          <p:nvPr/>
        </p:nvCxnSpPr>
        <p:spPr>
          <a:xfrm>
            <a:off x="9370513" y="867645"/>
            <a:ext cx="0" cy="156240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80BFD9F-54D7-B040-B725-C34076D2BB7D}"/>
              </a:ext>
            </a:extLst>
          </p:cNvPr>
          <p:cNvCxnSpPr>
            <a:cxnSpLocks/>
          </p:cNvCxnSpPr>
          <p:nvPr/>
        </p:nvCxnSpPr>
        <p:spPr>
          <a:xfrm>
            <a:off x="9842770" y="880873"/>
            <a:ext cx="0" cy="685582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B9438BC-A6F1-D548-90B0-110FCA1F3FD9}"/>
              </a:ext>
            </a:extLst>
          </p:cNvPr>
          <p:cNvCxnSpPr>
            <a:cxnSpLocks/>
          </p:cNvCxnSpPr>
          <p:nvPr/>
        </p:nvCxnSpPr>
        <p:spPr>
          <a:xfrm>
            <a:off x="10285853" y="867645"/>
            <a:ext cx="0" cy="1286832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6315A80-88F1-DF43-B570-A09A0DC16726}"/>
              </a:ext>
            </a:extLst>
          </p:cNvPr>
          <p:cNvCxnSpPr>
            <a:cxnSpLocks/>
          </p:cNvCxnSpPr>
          <p:nvPr/>
        </p:nvCxnSpPr>
        <p:spPr>
          <a:xfrm>
            <a:off x="10762989" y="880873"/>
            <a:ext cx="0" cy="685582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D550A7B-10C6-644D-9053-B7A4F6CF14FF}"/>
              </a:ext>
            </a:extLst>
          </p:cNvPr>
          <p:cNvCxnSpPr>
            <a:cxnSpLocks/>
          </p:cNvCxnSpPr>
          <p:nvPr/>
        </p:nvCxnSpPr>
        <p:spPr>
          <a:xfrm>
            <a:off x="11200357" y="880873"/>
            <a:ext cx="0" cy="156240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6ACEDB3-0177-FF49-A654-2F32C36D95A9}"/>
              </a:ext>
            </a:extLst>
          </p:cNvPr>
          <p:cNvCxnSpPr>
            <a:cxnSpLocks/>
          </p:cNvCxnSpPr>
          <p:nvPr/>
        </p:nvCxnSpPr>
        <p:spPr>
          <a:xfrm>
            <a:off x="11652337" y="880873"/>
            <a:ext cx="0" cy="630188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4900054-7580-9842-9013-CF454A7C0841}"/>
              </a:ext>
            </a:extLst>
          </p:cNvPr>
          <p:cNvSpPr txBox="1"/>
          <p:nvPr/>
        </p:nvSpPr>
        <p:spPr>
          <a:xfrm>
            <a:off x="7695101" y="1296436"/>
            <a:ext cx="692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Bell MT" panose="02020503060305020303" pitchFamily="18" charset="77"/>
              </a:rPr>
              <a:t>Exporter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C6B2C1-DFCD-F042-83D2-0BB8EFE830B7}"/>
              </a:ext>
            </a:extLst>
          </p:cNvPr>
          <p:cNvSpPr txBox="1"/>
          <p:nvPr/>
        </p:nvSpPr>
        <p:spPr>
          <a:xfrm>
            <a:off x="8110595" y="2414388"/>
            <a:ext cx="707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Bell MT" panose="02020503060305020303" pitchFamily="18" charset="77"/>
              </a:rPr>
              <a:t>Terminal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EB6BA4-EF13-D340-9025-77322C4EC128}"/>
              </a:ext>
            </a:extLst>
          </p:cNvPr>
          <p:cNvSpPr txBox="1"/>
          <p:nvPr/>
        </p:nvSpPr>
        <p:spPr>
          <a:xfrm>
            <a:off x="8589497" y="1915664"/>
            <a:ext cx="647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Bell MT" panose="02020503060305020303" pitchFamily="18" charset="77"/>
              </a:rPr>
              <a:t>Trucker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4DC4175-E215-1445-9518-DEF742AADD77}"/>
              </a:ext>
            </a:extLst>
          </p:cNvPr>
          <p:cNvSpPr txBox="1"/>
          <p:nvPr/>
        </p:nvSpPr>
        <p:spPr>
          <a:xfrm>
            <a:off x="9030516" y="2440775"/>
            <a:ext cx="7377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Bell MT" panose="02020503060305020303" pitchFamily="18" charset="77"/>
              </a:rPr>
              <a:t>Authority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D566FF5-85C6-034E-B089-B8F35614FD7B}"/>
              </a:ext>
            </a:extLst>
          </p:cNvPr>
          <p:cNvSpPr txBox="1"/>
          <p:nvPr/>
        </p:nvSpPr>
        <p:spPr>
          <a:xfrm>
            <a:off x="9655889" y="1538276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Bell MT" panose="02020503060305020303" pitchFamily="18" charset="77"/>
              </a:rPr>
              <a:t>Rail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7A8525C-0979-944E-867B-D4C3AD611A97}"/>
              </a:ext>
            </a:extLst>
          </p:cNvPr>
          <p:cNvSpPr txBox="1"/>
          <p:nvPr/>
        </p:nvSpPr>
        <p:spPr>
          <a:xfrm>
            <a:off x="9940645" y="2131160"/>
            <a:ext cx="7377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Bell MT" panose="02020503060305020303" pitchFamily="18" charset="77"/>
              </a:rPr>
              <a:t>Authority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43A65B6-155B-C147-97E6-C68A179C17E1}"/>
              </a:ext>
            </a:extLst>
          </p:cNvPr>
          <p:cNvSpPr txBox="1"/>
          <p:nvPr/>
        </p:nvSpPr>
        <p:spPr>
          <a:xfrm>
            <a:off x="10364166" y="1563789"/>
            <a:ext cx="8290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Bell MT" panose="02020503060305020303" pitchFamily="18" charset="77"/>
              </a:rPr>
              <a:t>Forwarders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DFEE989-C975-F043-A353-2EAC67116AAE}"/>
              </a:ext>
            </a:extLst>
          </p:cNvPr>
          <p:cNvSpPr txBox="1"/>
          <p:nvPr/>
        </p:nvSpPr>
        <p:spPr>
          <a:xfrm>
            <a:off x="10860360" y="2451704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Bell MT" panose="02020503060305020303" pitchFamily="18" charset="77"/>
              </a:rPr>
              <a:t>Carrier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967783-EA94-114D-B864-BE50823E9A1B}"/>
              </a:ext>
            </a:extLst>
          </p:cNvPr>
          <p:cNvSpPr txBox="1"/>
          <p:nvPr/>
        </p:nvSpPr>
        <p:spPr>
          <a:xfrm>
            <a:off x="11332617" y="1538993"/>
            <a:ext cx="7617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Bell MT" panose="02020503060305020303" pitchFamily="18" charset="77"/>
              </a:rPr>
              <a:t>Consignee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74E451D-B599-5E44-9FE7-D7C5A3AC7AB1}"/>
              </a:ext>
            </a:extLst>
          </p:cNvPr>
          <p:cNvSpPr txBox="1"/>
          <p:nvPr/>
        </p:nvSpPr>
        <p:spPr>
          <a:xfrm>
            <a:off x="9237431" y="2712244"/>
            <a:ext cx="11624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Bell MT" panose="02020503060305020303" pitchFamily="18" charset="77"/>
              </a:rPr>
              <a:t>FUTURE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71F523E-2B9E-524F-AF5B-C762D1A1C5A8}"/>
              </a:ext>
            </a:extLst>
          </p:cNvPr>
          <p:cNvSpPr txBox="1"/>
          <p:nvPr/>
        </p:nvSpPr>
        <p:spPr>
          <a:xfrm>
            <a:off x="2085751" y="2678081"/>
            <a:ext cx="9977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Bell MT" panose="02020503060305020303" pitchFamily="18" charset="77"/>
              </a:rPr>
              <a:t>TODAY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3D2F0B7-ABF4-F74D-AFDA-BE11E68CC001}"/>
              </a:ext>
            </a:extLst>
          </p:cNvPr>
          <p:cNvSpPr txBox="1"/>
          <p:nvPr/>
        </p:nvSpPr>
        <p:spPr>
          <a:xfrm>
            <a:off x="4216894" y="6403687"/>
            <a:ext cx="2805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ell MT" panose="02020503060305020303" pitchFamily="18" charset="77"/>
              </a:rPr>
              <a:t>OPEN PLATFORM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2D59E87-BE4C-4846-A040-D5014087BF73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 flipV="1">
            <a:off x="1299687" y="796243"/>
            <a:ext cx="1015323" cy="21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AFB54F8F-D8D3-384A-915D-C0D93F592910}"/>
              </a:ext>
            </a:extLst>
          </p:cNvPr>
          <p:cNvSpPr txBox="1"/>
          <p:nvPr/>
        </p:nvSpPr>
        <p:spPr>
          <a:xfrm>
            <a:off x="208534" y="1274352"/>
            <a:ext cx="692818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Bell MT" panose="02020503060305020303" pitchFamily="18" charset="77"/>
              </a:rPr>
              <a:t>Exporter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CFA78A-E4F0-7844-98B4-8F2F96753E5D}"/>
              </a:ext>
            </a:extLst>
          </p:cNvPr>
          <p:cNvSpPr txBox="1"/>
          <p:nvPr/>
        </p:nvSpPr>
        <p:spPr>
          <a:xfrm>
            <a:off x="1170173" y="1274352"/>
            <a:ext cx="73770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Bell MT" panose="02020503060305020303" pitchFamily="18" charset="77"/>
              </a:rPr>
              <a:t>Authority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3B95EB7-AF81-7540-B5C9-9970AC6BE129}"/>
              </a:ext>
            </a:extLst>
          </p:cNvPr>
          <p:cNvSpPr txBox="1"/>
          <p:nvPr/>
        </p:nvSpPr>
        <p:spPr>
          <a:xfrm>
            <a:off x="2132702" y="1292055"/>
            <a:ext cx="73770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Bell MT" panose="02020503060305020303" pitchFamily="18" charset="77"/>
              </a:rPr>
              <a:t>Authority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CA0D22C-2469-2548-8EE2-81985971966D}"/>
              </a:ext>
            </a:extLst>
          </p:cNvPr>
          <p:cNvSpPr txBox="1"/>
          <p:nvPr/>
        </p:nvSpPr>
        <p:spPr>
          <a:xfrm>
            <a:off x="3155779" y="1292054"/>
            <a:ext cx="829073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Bell MT" panose="02020503060305020303" pitchFamily="18" charset="77"/>
              </a:rPr>
              <a:t>Forwarders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CEA53A1-C297-D14C-B322-8E32511FB02E}"/>
              </a:ext>
            </a:extLst>
          </p:cNvPr>
          <p:cNvSpPr txBox="1"/>
          <p:nvPr/>
        </p:nvSpPr>
        <p:spPr>
          <a:xfrm>
            <a:off x="592442" y="2066672"/>
            <a:ext cx="707245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Bell MT" panose="02020503060305020303" pitchFamily="18" charset="77"/>
              </a:rPr>
              <a:t>Terminal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D6FBCA4-A174-EB4C-AF88-6F1E7690F4DD}"/>
              </a:ext>
            </a:extLst>
          </p:cNvPr>
          <p:cNvSpPr txBox="1"/>
          <p:nvPr/>
        </p:nvSpPr>
        <p:spPr>
          <a:xfrm>
            <a:off x="1483509" y="2066671"/>
            <a:ext cx="73770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Bell MT" panose="02020503060305020303" pitchFamily="18" charset="77"/>
              </a:rPr>
              <a:t>Authority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CB194AC-1E14-9841-ADCD-2EE17C722B3E}"/>
              </a:ext>
            </a:extLst>
          </p:cNvPr>
          <p:cNvSpPr txBox="1"/>
          <p:nvPr/>
        </p:nvSpPr>
        <p:spPr>
          <a:xfrm>
            <a:off x="2537715" y="2053028"/>
            <a:ext cx="73770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Bell MT" panose="02020503060305020303" pitchFamily="18" charset="77"/>
              </a:rPr>
              <a:t>Authority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55833FC-297E-5E47-B4F4-9F430097107B}"/>
              </a:ext>
            </a:extLst>
          </p:cNvPr>
          <p:cNvSpPr txBox="1"/>
          <p:nvPr/>
        </p:nvSpPr>
        <p:spPr>
          <a:xfrm>
            <a:off x="3797427" y="2065759"/>
            <a:ext cx="588623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Bell MT" panose="02020503060305020303" pitchFamily="18" charset="77"/>
              </a:rPr>
              <a:t>Carrier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8C4E0D7-39EB-3847-A15A-94803515F05F}"/>
              </a:ext>
            </a:extLst>
          </p:cNvPr>
          <p:cNvCxnSpPr>
            <a:cxnSpLocks/>
            <a:endCxn id="101" idx="0"/>
          </p:cNvCxnSpPr>
          <p:nvPr/>
        </p:nvCxnSpPr>
        <p:spPr>
          <a:xfrm>
            <a:off x="519294" y="1542657"/>
            <a:ext cx="1333066" cy="52401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32F0EDD-F57E-6D4C-BAA1-6AF5917E9E7E}"/>
              </a:ext>
            </a:extLst>
          </p:cNvPr>
          <p:cNvCxnSpPr>
            <a:cxnSpLocks/>
            <a:endCxn id="103" idx="0"/>
          </p:cNvCxnSpPr>
          <p:nvPr/>
        </p:nvCxnSpPr>
        <p:spPr>
          <a:xfrm>
            <a:off x="2549575" y="1531637"/>
            <a:ext cx="1542164" cy="534122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1D7D6EB-D786-E645-B11E-FD89292A5D83}"/>
              </a:ext>
            </a:extLst>
          </p:cNvPr>
          <p:cNvCxnSpPr>
            <a:cxnSpLocks/>
          </p:cNvCxnSpPr>
          <p:nvPr/>
        </p:nvCxnSpPr>
        <p:spPr>
          <a:xfrm>
            <a:off x="1524782" y="1546584"/>
            <a:ext cx="1333066" cy="524014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2FD487A-AB32-6049-A67C-BB54804C138B}"/>
              </a:ext>
            </a:extLst>
          </p:cNvPr>
          <p:cNvCxnSpPr>
            <a:cxnSpLocks/>
            <a:stCxn id="101" idx="0"/>
            <a:endCxn id="98" idx="2"/>
          </p:cNvCxnSpPr>
          <p:nvPr/>
        </p:nvCxnSpPr>
        <p:spPr>
          <a:xfrm flipV="1">
            <a:off x="1852360" y="1538276"/>
            <a:ext cx="649193" cy="528395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7BEBE73-FBC1-C94E-AA91-EB3CF552B317}"/>
              </a:ext>
            </a:extLst>
          </p:cNvPr>
          <p:cNvCxnSpPr>
            <a:cxnSpLocks/>
            <a:endCxn id="97" idx="2"/>
          </p:cNvCxnSpPr>
          <p:nvPr/>
        </p:nvCxnSpPr>
        <p:spPr>
          <a:xfrm flipV="1">
            <a:off x="966193" y="1520573"/>
            <a:ext cx="572831" cy="518202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38C7D69-9E27-AD49-997C-56199FD87F0E}"/>
              </a:ext>
            </a:extLst>
          </p:cNvPr>
          <p:cNvCxnSpPr>
            <a:cxnSpLocks/>
            <a:stCxn id="96" idx="2"/>
          </p:cNvCxnSpPr>
          <p:nvPr/>
        </p:nvCxnSpPr>
        <p:spPr>
          <a:xfrm>
            <a:off x="554943" y="1520573"/>
            <a:ext cx="3547041" cy="523951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3B7133B-9D8C-2D45-87EB-24B4FC8CDC93}"/>
              </a:ext>
            </a:extLst>
          </p:cNvPr>
          <p:cNvCxnSpPr>
            <a:cxnSpLocks/>
          </p:cNvCxnSpPr>
          <p:nvPr/>
        </p:nvCxnSpPr>
        <p:spPr>
          <a:xfrm flipV="1">
            <a:off x="2780299" y="1563346"/>
            <a:ext cx="804622" cy="478167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D5D16CF-0A5D-8949-9201-4573509C11C2}"/>
              </a:ext>
            </a:extLst>
          </p:cNvPr>
          <p:cNvCxnSpPr>
            <a:cxnSpLocks/>
            <a:stCxn id="102" idx="0"/>
            <a:endCxn id="96" idx="2"/>
          </p:cNvCxnSpPr>
          <p:nvPr/>
        </p:nvCxnSpPr>
        <p:spPr>
          <a:xfrm flipH="1" flipV="1">
            <a:off x="554943" y="1520573"/>
            <a:ext cx="2351623" cy="532455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2363552-EC8B-3442-B5D7-A43518C1B832}"/>
              </a:ext>
            </a:extLst>
          </p:cNvPr>
          <p:cNvCxnSpPr>
            <a:cxnSpLocks/>
          </p:cNvCxnSpPr>
          <p:nvPr/>
        </p:nvCxnSpPr>
        <p:spPr>
          <a:xfrm flipV="1">
            <a:off x="1952953" y="1566420"/>
            <a:ext cx="1676400" cy="481769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19E35BE0-C920-1348-AC4F-059BF3679DEF}"/>
              </a:ext>
            </a:extLst>
          </p:cNvPr>
          <p:cNvSpPr txBox="1"/>
          <p:nvPr/>
        </p:nvSpPr>
        <p:spPr>
          <a:xfrm>
            <a:off x="639452" y="988056"/>
            <a:ext cx="7377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Bell MT" panose="02020503060305020303" pitchFamily="18" charset="77"/>
              </a:rPr>
              <a:t>Authority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EDB3A6E-4FB4-9545-B673-32AFA30D8127}"/>
              </a:ext>
            </a:extLst>
          </p:cNvPr>
          <p:cNvSpPr txBox="1"/>
          <p:nvPr/>
        </p:nvSpPr>
        <p:spPr>
          <a:xfrm>
            <a:off x="2234521" y="1014328"/>
            <a:ext cx="7617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Bell MT" panose="02020503060305020303" pitchFamily="18" charset="77"/>
              </a:rPr>
              <a:t>Consignee</a:t>
            </a:r>
          </a:p>
        </p:txBody>
      </p:sp>
      <p:sp>
        <p:nvSpPr>
          <p:cNvPr id="90" name="Snip Single Corner Rectangle 89">
            <a:extLst>
              <a:ext uri="{FF2B5EF4-FFF2-40B4-BE49-F238E27FC236}">
                <a16:creationId xmlns:a16="http://schemas.microsoft.com/office/drawing/2014/main" id="{289B3FE5-24D8-7149-8C98-EDCC7D374111}"/>
              </a:ext>
            </a:extLst>
          </p:cNvPr>
          <p:cNvSpPr/>
          <p:nvPr/>
        </p:nvSpPr>
        <p:spPr>
          <a:xfrm>
            <a:off x="-618789" y="5069619"/>
            <a:ext cx="4727900" cy="1883501"/>
          </a:xfrm>
          <a:prstGeom prst="snip1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B01DA7F-E9B3-F047-8B99-3D9558DDC73C}"/>
              </a:ext>
            </a:extLst>
          </p:cNvPr>
          <p:cNvSpPr txBox="1"/>
          <p:nvPr/>
        </p:nvSpPr>
        <p:spPr>
          <a:xfrm>
            <a:off x="911427" y="5130519"/>
            <a:ext cx="30404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Port Community Systems Terminal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3441086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731291A-81AB-4C42-827D-870B16EA1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659" y="594446"/>
            <a:ext cx="3030682" cy="303068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37DCCD-9A66-2F4A-BA13-C8AC8609AD9C}"/>
              </a:ext>
            </a:extLst>
          </p:cNvPr>
          <p:cNvSpPr/>
          <p:nvPr/>
        </p:nvSpPr>
        <p:spPr>
          <a:xfrm>
            <a:off x="861391" y="4493930"/>
            <a:ext cx="104162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AMNAYA©</a:t>
            </a:r>
          </a:p>
          <a:p>
            <a:pPr algn="ctr"/>
            <a:r>
              <a:rPr lang="en-US" dirty="0"/>
              <a:t>‘Higher Perception is Intelligence’</a:t>
            </a:r>
          </a:p>
          <a:p>
            <a:pPr algn="ctr"/>
            <a:r>
              <a:rPr lang="en-US" dirty="0"/>
              <a:t>19 W STE 1018 34</a:t>
            </a:r>
            <a:r>
              <a:rPr lang="en-US" baseline="30000" dirty="0"/>
              <a:t>TH </a:t>
            </a:r>
            <a:r>
              <a:rPr lang="en-US" dirty="0"/>
              <a:t>STREET, NEW YORK CITY, NY-US</a:t>
            </a:r>
            <a:endParaRPr lang="en-IN" dirty="0"/>
          </a:p>
          <a:p>
            <a:pPr algn="ctr"/>
            <a:r>
              <a:rPr lang="en-US" u="sng" dirty="0">
                <a:hlinkClick r:id="rId3"/>
              </a:rPr>
              <a:t>projects@amnayacorp.com</a:t>
            </a:r>
            <a:r>
              <a:rPr lang="en-US" dirty="0"/>
              <a:t> / </a:t>
            </a:r>
            <a:r>
              <a:rPr lang="en-US" u="sng" dirty="0">
                <a:hlinkClick r:id="rId4"/>
              </a:rPr>
              <a:t>www.amnaya.us</a:t>
            </a:r>
            <a:r>
              <a:rPr lang="en-US" dirty="0"/>
              <a:t> / </a:t>
            </a:r>
            <a:r>
              <a:rPr lang="en-US" u="sng" dirty="0">
                <a:hlinkClick r:id="rId5"/>
              </a:rPr>
              <a:t>www.amnaya.in</a:t>
            </a:r>
            <a:endParaRPr lang="en-IN" dirty="0"/>
          </a:p>
          <a:p>
            <a:pPr algn="ctr"/>
            <a:r>
              <a:rPr lang="en-US" u="sng" dirty="0"/>
              <a:t>+1-646-599-0344(US)/ +1 646-513-4151(US)/ +44-20-7660-1491(UK)/ +91-9621-546-781(INDIA)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2E6B6D-77AD-E84B-B846-340F21E31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A153C-0F80-0247-8062-A477ACB7832B}" type="datetime1">
              <a:rPr lang="en-IN" smtClean="0"/>
              <a:t>01-04-2023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91B4D-7A12-7E42-945E-906DF9368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E211B-0008-764E-BCB0-24EB5C08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E508-5E95-3A44-ADCE-A34107B0BA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86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FEAE0-B693-2947-8931-3C273E3B8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70928-BC9D-4548-B2D4-B750477556B8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01407-BB28-374C-AAB3-3FBF04C08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3FCD6-77A2-A14C-BE90-ED2884EED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4429C1-0C26-074E-ACE3-F632038F0425}"/>
              </a:ext>
            </a:extLst>
          </p:cNvPr>
          <p:cNvSpPr/>
          <p:nvPr/>
        </p:nvSpPr>
        <p:spPr>
          <a:xfrm>
            <a:off x="0" y="-13368"/>
            <a:ext cx="12191999" cy="3788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ll MT" panose="02020503060305020303" pitchFamily="18" charset="77"/>
              </a:rPr>
              <a:t>CORRESPONDENT BANKING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00E746-7858-2840-9873-9AA2A59634A7}"/>
              </a:ext>
            </a:extLst>
          </p:cNvPr>
          <p:cNvSpPr txBox="1"/>
          <p:nvPr/>
        </p:nvSpPr>
        <p:spPr>
          <a:xfrm>
            <a:off x="0" y="0"/>
            <a:ext cx="100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AMNAYA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DBB91A-5C81-F343-9713-414E03D57028}"/>
              </a:ext>
            </a:extLst>
          </p:cNvPr>
          <p:cNvSpPr/>
          <p:nvPr/>
        </p:nvSpPr>
        <p:spPr>
          <a:xfrm>
            <a:off x="-450937" y="415630"/>
            <a:ext cx="6546937" cy="59445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18B655-29AF-8C43-AF68-A80D45B90C87}"/>
              </a:ext>
            </a:extLst>
          </p:cNvPr>
          <p:cNvSpPr/>
          <p:nvPr/>
        </p:nvSpPr>
        <p:spPr>
          <a:xfrm>
            <a:off x="6200384" y="415630"/>
            <a:ext cx="6275539" cy="59407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EA2E15-D55B-E644-8DF3-18278DB42DE5}"/>
              </a:ext>
            </a:extLst>
          </p:cNvPr>
          <p:cNvSpPr/>
          <p:nvPr/>
        </p:nvSpPr>
        <p:spPr>
          <a:xfrm>
            <a:off x="350729" y="1052185"/>
            <a:ext cx="1127341" cy="103966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ell MT" panose="02020503060305020303" pitchFamily="18" charset="77"/>
              </a:rPr>
              <a:t>Payer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A6CF7C-A43B-674E-9AA3-102060666653}"/>
              </a:ext>
            </a:extLst>
          </p:cNvPr>
          <p:cNvSpPr/>
          <p:nvPr/>
        </p:nvSpPr>
        <p:spPr>
          <a:xfrm>
            <a:off x="10577748" y="1052184"/>
            <a:ext cx="1109035" cy="11222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ell MT" panose="02020503060305020303" pitchFamily="18" charset="77"/>
              </a:rPr>
              <a:t>Payee</a:t>
            </a:r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C60C5F11-A851-F644-846E-6BDA53E7C9F6}"/>
              </a:ext>
            </a:extLst>
          </p:cNvPr>
          <p:cNvSpPr/>
          <p:nvPr/>
        </p:nvSpPr>
        <p:spPr>
          <a:xfrm>
            <a:off x="1761429" y="5022937"/>
            <a:ext cx="8669139" cy="968288"/>
          </a:xfrm>
          <a:prstGeom prst="left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ell MT" panose="02020503060305020303" pitchFamily="18" charset="77"/>
              </a:rPr>
              <a:t>MESSAGING INFRASTRUCTURE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8FF11B-F828-4C4B-89B6-3A0D303CA19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31474" y="4460027"/>
            <a:ext cx="760695" cy="7606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D626DE-C6AF-8B44-8A04-865275825EB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99831" y="4460027"/>
            <a:ext cx="760695" cy="76069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910028C2-B57C-5F45-8966-782A3C206793}"/>
              </a:ext>
            </a:extLst>
          </p:cNvPr>
          <p:cNvSpPr/>
          <p:nvPr/>
        </p:nvSpPr>
        <p:spPr>
          <a:xfrm>
            <a:off x="4343845" y="1052184"/>
            <a:ext cx="1127341" cy="103966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Bell MT" panose="02020503060305020303" pitchFamily="18" charset="77"/>
              </a:rPr>
              <a:t>Payment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Bell MT" panose="02020503060305020303" pitchFamily="18" charset="77"/>
              </a:rPr>
              <a:t>System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62FD30-0453-C443-92D6-6AA3A7BDD077}"/>
              </a:ext>
            </a:extLst>
          </p:cNvPr>
          <p:cNvSpPr/>
          <p:nvPr/>
        </p:nvSpPr>
        <p:spPr>
          <a:xfrm>
            <a:off x="6819900" y="1078373"/>
            <a:ext cx="1127341" cy="103966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Bell MT" panose="02020503060305020303" pitchFamily="18" charset="77"/>
              </a:rPr>
              <a:t>Payment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Bell MT" panose="02020503060305020303" pitchFamily="18" charset="77"/>
              </a:rPr>
              <a:t>System</a:t>
            </a:r>
          </a:p>
        </p:txBody>
      </p:sp>
      <p:pic>
        <p:nvPicPr>
          <p:cNvPr id="20" name="Graphic 19" descr="Bank">
            <a:extLst>
              <a:ext uri="{FF2B5EF4-FFF2-40B4-BE49-F238E27FC236}">
                <a16:creationId xmlns:a16="http://schemas.microsoft.com/office/drawing/2014/main" id="{9DB300F3-5F43-E844-B283-6905B09BB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5088" y="2363003"/>
            <a:ext cx="2376964" cy="2376964"/>
          </a:xfrm>
          <a:prstGeom prst="rect">
            <a:avLst/>
          </a:prstGeom>
        </p:spPr>
      </p:pic>
      <p:pic>
        <p:nvPicPr>
          <p:cNvPr id="21" name="Graphic 20" descr="Bank">
            <a:extLst>
              <a:ext uri="{FF2B5EF4-FFF2-40B4-BE49-F238E27FC236}">
                <a16:creationId xmlns:a16="http://schemas.microsoft.com/office/drawing/2014/main" id="{80C08E92-82B7-F94F-AC29-A61D6BB3C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9034" y="2363003"/>
            <a:ext cx="2376964" cy="2376964"/>
          </a:xfrm>
          <a:prstGeom prst="rect">
            <a:avLst/>
          </a:prstGeom>
        </p:spPr>
      </p:pic>
      <p:pic>
        <p:nvPicPr>
          <p:cNvPr id="22" name="Graphic 21" descr="Bank">
            <a:extLst>
              <a:ext uri="{FF2B5EF4-FFF2-40B4-BE49-F238E27FC236}">
                <a16:creationId xmlns:a16="http://schemas.microsoft.com/office/drawing/2014/main" id="{DE9DC18D-6744-8C4B-8CAD-D8FACBFBB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2475" y="317267"/>
            <a:ext cx="2376964" cy="2376964"/>
          </a:xfrm>
          <a:prstGeom prst="rect">
            <a:avLst/>
          </a:prstGeom>
        </p:spPr>
      </p:pic>
      <p:pic>
        <p:nvPicPr>
          <p:cNvPr id="23" name="Graphic 22" descr="Bank">
            <a:extLst>
              <a:ext uri="{FF2B5EF4-FFF2-40B4-BE49-F238E27FC236}">
                <a16:creationId xmlns:a16="http://schemas.microsoft.com/office/drawing/2014/main" id="{84E45BD8-BE83-7348-9EE7-F911812AD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3604" y="365526"/>
            <a:ext cx="2376964" cy="237696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DA7F247-8CD7-B040-BCE1-A18D58C5D500}"/>
              </a:ext>
            </a:extLst>
          </p:cNvPr>
          <p:cNvCxnSpPr>
            <a:cxnSpLocks/>
          </p:cNvCxnSpPr>
          <p:nvPr/>
        </p:nvCxnSpPr>
        <p:spPr>
          <a:xfrm>
            <a:off x="9982200" y="1654571"/>
            <a:ext cx="4483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488DB3-CEA6-6E49-B957-F5246C4D14D3}"/>
              </a:ext>
            </a:extLst>
          </p:cNvPr>
          <p:cNvCxnSpPr>
            <a:cxnSpLocks/>
          </p:cNvCxnSpPr>
          <p:nvPr/>
        </p:nvCxnSpPr>
        <p:spPr>
          <a:xfrm>
            <a:off x="3814416" y="1601426"/>
            <a:ext cx="4483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DC3944E-283D-104E-ACBA-F1F3882EF8D6}"/>
              </a:ext>
            </a:extLst>
          </p:cNvPr>
          <p:cNvCxnSpPr>
            <a:cxnSpLocks/>
          </p:cNvCxnSpPr>
          <p:nvPr/>
        </p:nvCxnSpPr>
        <p:spPr>
          <a:xfrm>
            <a:off x="7383570" y="2174401"/>
            <a:ext cx="0" cy="4184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E552377-93C4-A841-ACD9-5DE536472263}"/>
              </a:ext>
            </a:extLst>
          </p:cNvPr>
          <p:cNvCxnSpPr>
            <a:cxnSpLocks/>
          </p:cNvCxnSpPr>
          <p:nvPr/>
        </p:nvCxnSpPr>
        <p:spPr>
          <a:xfrm>
            <a:off x="4907515" y="2174401"/>
            <a:ext cx="0" cy="4184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C5A8653-3B6C-D441-8617-E4156C1D3F37}"/>
              </a:ext>
            </a:extLst>
          </p:cNvPr>
          <p:cNvCxnSpPr>
            <a:cxnSpLocks/>
          </p:cNvCxnSpPr>
          <p:nvPr/>
        </p:nvCxnSpPr>
        <p:spPr>
          <a:xfrm>
            <a:off x="8053604" y="1654571"/>
            <a:ext cx="4483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8230F7B-CFFD-A249-88BB-4E7B2ACA8CC3}"/>
              </a:ext>
            </a:extLst>
          </p:cNvPr>
          <p:cNvCxnSpPr>
            <a:cxnSpLocks/>
          </p:cNvCxnSpPr>
          <p:nvPr/>
        </p:nvCxnSpPr>
        <p:spPr>
          <a:xfrm>
            <a:off x="1633037" y="1565582"/>
            <a:ext cx="4483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E6738F4-A7F0-434A-97F2-C824718056B7}"/>
              </a:ext>
            </a:extLst>
          </p:cNvPr>
          <p:cNvSpPr txBox="1"/>
          <p:nvPr/>
        </p:nvSpPr>
        <p:spPr>
          <a:xfrm>
            <a:off x="3772767" y="4479872"/>
            <a:ext cx="237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Correspondent Bank A</a:t>
            </a:r>
          </a:p>
          <a:p>
            <a:r>
              <a:rPr lang="en-US" sz="1400" b="1" dirty="0">
                <a:latin typeface="Bell MT" panose="02020503060305020303" pitchFamily="18" charset="77"/>
              </a:rPr>
              <a:t>Correspondent Banking Fee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A125CC-C096-CB4D-B1BC-1E6AF4318875}"/>
              </a:ext>
            </a:extLst>
          </p:cNvPr>
          <p:cNvSpPr txBox="1"/>
          <p:nvPr/>
        </p:nvSpPr>
        <p:spPr>
          <a:xfrm>
            <a:off x="6462315" y="4444524"/>
            <a:ext cx="27797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Correspondent Bank B</a:t>
            </a:r>
          </a:p>
          <a:p>
            <a:r>
              <a:rPr lang="en-US" sz="1400" b="1" dirty="0">
                <a:latin typeface="Bell MT" panose="02020503060305020303" pitchFamily="18" charset="77"/>
              </a:rPr>
              <a:t>Correspondent Banking Fee </a:t>
            </a:r>
          </a:p>
          <a:p>
            <a:r>
              <a:rPr lang="en-US" sz="1400" b="1" dirty="0">
                <a:latin typeface="Bell MT" panose="02020503060305020303" pitchFamily="18" charset="77"/>
              </a:rPr>
              <a:t>and FX Conversion Fee</a:t>
            </a:r>
          </a:p>
        </p:txBody>
      </p:sp>
      <p:sp>
        <p:nvSpPr>
          <p:cNvPr id="43" name="Left-Right Arrow 42">
            <a:extLst>
              <a:ext uri="{FF2B5EF4-FFF2-40B4-BE49-F238E27FC236}">
                <a16:creationId xmlns:a16="http://schemas.microsoft.com/office/drawing/2014/main" id="{CDABDC7E-61D6-864E-AD23-42A94295496F}"/>
              </a:ext>
            </a:extLst>
          </p:cNvPr>
          <p:cNvSpPr/>
          <p:nvPr/>
        </p:nvSpPr>
        <p:spPr>
          <a:xfrm>
            <a:off x="5662206" y="3613751"/>
            <a:ext cx="974996" cy="381427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3EB11-C1CB-8848-8B76-E4F9DAC522DF}"/>
              </a:ext>
            </a:extLst>
          </p:cNvPr>
          <p:cNvSpPr txBox="1"/>
          <p:nvPr/>
        </p:nvSpPr>
        <p:spPr>
          <a:xfrm>
            <a:off x="1679788" y="2415128"/>
            <a:ext cx="2538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Bell MT" panose="02020503060305020303" pitchFamily="18" charset="77"/>
              </a:rPr>
              <a:t>Payer’s Bank </a:t>
            </a:r>
          </a:p>
          <a:p>
            <a:pPr algn="ctr"/>
            <a:r>
              <a:rPr lang="en-US" sz="1400" b="1" dirty="0">
                <a:latin typeface="Bell MT" panose="02020503060305020303" pitchFamily="18" charset="77"/>
              </a:rPr>
              <a:t>(Transaction Fee)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4DEB48-530E-EB4F-9E85-8A5632735580}"/>
              </a:ext>
            </a:extLst>
          </p:cNvPr>
          <p:cNvSpPr txBox="1"/>
          <p:nvPr/>
        </p:nvSpPr>
        <p:spPr>
          <a:xfrm>
            <a:off x="8007959" y="2466299"/>
            <a:ext cx="2538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Bell MT" panose="02020503060305020303" pitchFamily="18" charset="77"/>
              </a:rPr>
              <a:t>Payee’s Bank</a:t>
            </a:r>
          </a:p>
          <a:p>
            <a:pPr algn="ctr"/>
            <a:r>
              <a:rPr lang="en-US" sz="1400" b="1" dirty="0">
                <a:latin typeface="Bell MT" panose="02020503060305020303" pitchFamily="18" charset="77"/>
              </a:rPr>
              <a:t>(Transaction Fee)</a:t>
            </a:r>
          </a:p>
        </p:txBody>
      </p:sp>
    </p:spTree>
    <p:extLst>
      <p:ext uri="{BB962C8B-B14F-4D97-AF65-F5344CB8AC3E}">
        <p14:creationId xmlns:p14="http://schemas.microsoft.com/office/powerpoint/2010/main" val="2107679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056BF-17EB-FA4E-AE98-8131B820A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E77C-383A-C549-BD6F-310E33CAB405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61185-550C-3940-B2F7-FE3E58190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81C01-B2BE-084D-94CF-999E0FA2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69F314-67EF-BB43-8AFB-C67F85CCD3C7}"/>
              </a:ext>
            </a:extLst>
          </p:cNvPr>
          <p:cNvSpPr/>
          <p:nvPr/>
        </p:nvSpPr>
        <p:spPr>
          <a:xfrm>
            <a:off x="0" y="-13368"/>
            <a:ext cx="12191999" cy="3788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ll MT" panose="02020503060305020303" pitchFamily="18" charset="77"/>
              </a:rPr>
              <a:t>AMNAYA’S FOCUS ON CORRESPONDENT BANKING SYSTEM FOR GVC-D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9C3FE-817B-E34D-B2B8-9AE7B4CAD7BA}"/>
              </a:ext>
            </a:extLst>
          </p:cNvPr>
          <p:cNvSpPr txBox="1"/>
          <p:nvPr/>
        </p:nvSpPr>
        <p:spPr>
          <a:xfrm>
            <a:off x="0" y="0"/>
            <a:ext cx="100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AMNAYA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F77EA-CA4F-FA4B-A08A-E13AD8B38AFC}"/>
              </a:ext>
            </a:extLst>
          </p:cNvPr>
          <p:cNvSpPr txBox="1"/>
          <p:nvPr/>
        </p:nvSpPr>
        <p:spPr>
          <a:xfrm rot="16200000">
            <a:off x="-769860" y="2618578"/>
            <a:ext cx="1838048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stellar" panose="020A0402060406010301" pitchFamily="18" charset="77"/>
              </a:rPr>
              <a:t>Document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54A0A3-3A98-0942-B6FD-25F4D2C2DB37}"/>
              </a:ext>
            </a:extLst>
          </p:cNvPr>
          <p:cNvSpPr txBox="1"/>
          <p:nvPr/>
        </p:nvSpPr>
        <p:spPr>
          <a:xfrm rot="16200000">
            <a:off x="-565213" y="947061"/>
            <a:ext cx="1444613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stellar" panose="020A0402060406010301" pitchFamily="18" charset="77"/>
              </a:rPr>
              <a:t>Player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75B5DE-BB3D-614A-962B-E525EA24CC75}"/>
              </a:ext>
            </a:extLst>
          </p:cNvPr>
          <p:cNvSpPr/>
          <p:nvPr/>
        </p:nvSpPr>
        <p:spPr>
          <a:xfrm>
            <a:off x="634999" y="2031775"/>
            <a:ext cx="1455058" cy="1372493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Bell MT" panose="02020503060305020303" pitchFamily="18" charset="77"/>
              </a:rPr>
              <a:t>Letter of Credit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840937-AFD1-3F4C-AFEF-12C0101FA7C6}"/>
              </a:ext>
            </a:extLst>
          </p:cNvPr>
          <p:cNvSpPr/>
          <p:nvPr/>
        </p:nvSpPr>
        <p:spPr>
          <a:xfrm>
            <a:off x="2167667" y="2274739"/>
            <a:ext cx="917343" cy="841631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Bell MT" panose="02020503060305020303" pitchFamily="18" charset="77"/>
              </a:rPr>
              <a:t>Bill of Exchange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3524847-7B43-BE4D-806A-C13434444171}"/>
              </a:ext>
            </a:extLst>
          </p:cNvPr>
          <p:cNvSpPr/>
          <p:nvPr/>
        </p:nvSpPr>
        <p:spPr>
          <a:xfrm>
            <a:off x="4328026" y="2285764"/>
            <a:ext cx="826396" cy="81642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Bell MT" panose="02020503060305020303" pitchFamily="18" charset="77"/>
              </a:rPr>
              <a:t>Order Form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66E5B0-0A4F-4044-9422-ED1390DCC16D}"/>
              </a:ext>
            </a:extLst>
          </p:cNvPr>
          <p:cNvSpPr/>
          <p:nvPr/>
        </p:nvSpPr>
        <p:spPr>
          <a:xfrm>
            <a:off x="11022359" y="2274739"/>
            <a:ext cx="836444" cy="84742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Bell MT" panose="02020503060305020303" pitchFamily="18" charset="77"/>
              </a:rPr>
              <a:t>KYC/AML/Sanction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B7D77D-D7A1-E24C-8CCD-B36432D98ABE}"/>
              </a:ext>
            </a:extLst>
          </p:cNvPr>
          <p:cNvSpPr/>
          <p:nvPr/>
        </p:nvSpPr>
        <p:spPr>
          <a:xfrm>
            <a:off x="9777011" y="2159575"/>
            <a:ext cx="1115811" cy="106880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Bell MT" panose="02020503060305020303" pitchFamily="18" charset="77"/>
              </a:rPr>
              <a:t>Payment Confirmation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419F8B2-3629-8440-917A-2E7B6CE30990}"/>
              </a:ext>
            </a:extLst>
          </p:cNvPr>
          <p:cNvSpPr/>
          <p:nvPr/>
        </p:nvSpPr>
        <p:spPr>
          <a:xfrm>
            <a:off x="3188688" y="2190178"/>
            <a:ext cx="1005311" cy="97743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Bell MT" panose="02020503060305020303" pitchFamily="18" charset="77"/>
              </a:rPr>
              <a:t>Commercial Invoices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6CE5883-9C5B-CC4A-B5D5-495CAA0696E3}"/>
              </a:ext>
            </a:extLst>
          </p:cNvPr>
          <p:cNvSpPr/>
          <p:nvPr/>
        </p:nvSpPr>
        <p:spPr>
          <a:xfrm>
            <a:off x="5249816" y="2144493"/>
            <a:ext cx="1190021" cy="1140532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Bell MT" panose="02020503060305020303" pitchFamily="18" charset="77"/>
              </a:rPr>
              <a:t>Insurance Policy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B78B9D-46B2-1240-B235-0FE358FD1EF7}"/>
              </a:ext>
            </a:extLst>
          </p:cNvPr>
          <p:cNvSpPr/>
          <p:nvPr/>
        </p:nvSpPr>
        <p:spPr>
          <a:xfrm>
            <a:off x="6569374" y="2301362"/>
            <a:ext cx="835885" cy="80083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Bell MT" panose="02020503060305020303" pitchFamily="18" charset="77"/>
              </a:rPr>
              <a:t>Bill of Lading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3FAA0FA-FFAB-704D-96FC-9B4D161CBE14}"/>
              </a:ext>
            </a:extLst>
          </p:cNvPr>
          <p:cNvSpPr/>
          <p:nvPr/>
        </p:nvSpPr>
        <p:spPr>
          <a:xfrm>
            <a:off x="7534796" y="2144493"/>
            <a:ext cx="1115811" cy="106880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Bell MT" panose="02020503060305020303" pitchFamily="18" charset="77"/>
              </a:rPr>
              <a:t>Certificate of Origin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2369C37-3BDF-F147-AE80-4E95C4799216}"/>
              </a:ext>
            </a:extLst>
          </p:cNvPr>
          <p:cNvSpPr/>
          <p:nvPr/>
        </p:nvSpPr>
        <p:spPr>
          <a:xfrm>
            <a:off x="8780144" y="2261662"/>
            <a:ext cx="867330" cy="811863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Bell MT" panose="02020503060305020303" pitchFamily="18" charset="77"/>
              </a:rPr>
              <a:t>Weight/Packing List</a:t>
            </a:r>
          </a:p>
        </p:txBody>
      </p:sp>
      <p:pic>
        <p:nvPicPr>
          <p:cNvPr id="25" name="Graphic 24" descr="Detective">
            <a:extLst>
              <a:ext uri="{FF2B5EF4-FFF2-40B4-BE49-F238E27FC236}">
                <a16:creationId xmlns:a16="http://schemas.microsoft.com/office/drawing/2014/main" id="{16622460-32C2-DC4A-99E0-579579F00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104" y="642074"/>
            <a:ext cx="1153279" cy="1153279"/>
          </a:xfrm>
          <a:prstGeom prst="rect">
            <a:avLst/>
          </a:prstGeom>
        </p:spPr>
      </p:pic>
      <p:pic>
        <p:nvPicPr>
          <p:cNvPr id="26" name="Graphic 25" descr="Detective">
            <a:extLst>
              <a:ext uri="{FF2B5EF4-FFF2-40B4-BE49-F238E27FC236}">
                <a16:creationId xmlns:a16="http://schemas.microsoft.com/office/drawing/2014/main" id="{8D09C9A4-33C7-594A-B3AE-4CBDDFBF6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3472" y="674890"/>
            <a:ext cx="1153280" cy="1153280"/>
          </a:xfrm>
          <a:prstGeom prst="rect">
            <a:avLst/>
          </a:prstGeom>
        </p:spPr>
      </p:pic>
      <p:pic>
        <p:nvPicPr>
          <p:cNvPr id="27" name="Graphic 26" descr="Bank">
            <a:extLst>
              <a:ext uri="{FF2B5EF4-FFF2-40B4-BE49-F238E27FC236}">
                <a16:creationId xmlns:a16="http://schemas.microsoft.com/office/drawing/2014/main" id="{E60ECDF5-58EA-C348-BC96-0FB7B18D3A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5408" y="631869"/>
            <a:ext cx="1153280" cy="1153280"/>
          </a:xfrm>
          <a:prstGeom prst="rect">
            <a:avLst/>
          </a:prstGeom>
        </p:spPr>
      </p:pic>
      <p:pic>
        <p:nvPicPr>
          <p:cNvPr id="28" name="Graphic 27" descr="Bank">
            <a:extLst>
              <a:ext uri="{FF2B5EF4-FFF2-40B4-BE49-F238E27FC236}">
                <a16:creationId xmlns:a16="http://schemas.microsoft.com/office/drawing/2014/main" id="{006A9A91-C836-1C47-9236-207C4E66FC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67705" y="689714"/>
            <a:ext cx="1082825" cy="1082825"/>
          </a:xfrm>
          <a:prstGeom prst="rect">
            <a:avLst/>
          </a:prstGeom>
        </p:spPr>
      </p:pic>
      <p:pic>
        <p:nvPicPr>
          <p:cNvPr id="29" name="Picture 2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32C1F889-FD7A-234C-96C1-AB22886A4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02003" y="728706"/>
            <a:ext cx="956339" cy="956339"/>
          </a:xfrm>
          <a:prstGeom prst="rect">
            <a:avLst/>
          </a:prstGeom>
        </p:spPr>
      </p:pic>
      <p:pic>
        <p:nvPicPr>
          <p:cNvPr id="31" name="Graphic 30" descr="Office worker">
            <a:extLst>
              <a:ext uri="{FF2B5EF4-FFF2-40B4-BE49-F238E27FC236}">
                <a16:creationId xmlns:a16="http://schemas.microsoft.com/office/drawing/2014/main" id="{357BD2F6-B4BD-3245-8353-A13942AD88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79365" y="728706"/>
            <a:ext cx="1060278" cy="1060278"/>
          </a:xfrm>
          <a:prstGeom prst="rect">
            <a:avLst/>
          </a:prstGeom>
        </p:spPr>
      </p:pic>
      <p:pic>
        <p:nvPicPr>
          <p:cNvPr id="33" name="Graphic 32" descr="Captain">
            <a:extLst>
              <a:ext uri="{FF2B5EF4-FFF2-40B4-BE49-F238E27FC236}">
                <a16:creationId xmlns:a16="http://schemas.microsoft.com/office/drawing/2014/main" id="{EF116903-BEB9-F54E-8E7C-87635A7E59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44732" y="837738"/>
            <a:ext cx="914400" cy="914400"/>
          </a:xfrm>
          <a:prstGeom prst="rect">
            <a:avLst/>
          </a:prstGeom>
        </p:spPr>
      </p:pic>
      <p:pic>
        <p:nvPicPr>
          <p:cNvPr id="35" name="Graphic 34" descr="Schoolhouse">
            <a:extLst>
              <a:ext uri="{FF2B5EF4-FFF2-40B4-BE49-F238E27FC236}">
                <a16:creationId xmlns:a16="http://schemas.microsoft.com/office/drawing/2014/main" id="{E6B8E3C4-50BE-FD48-97CA-8D6098A39D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18679" y="749858"/>
            <a:ext cx="1060279" cy="1060279"/>
          </a:xfrm>
          <a:prstGeom prst="rect">
            <a:avLst/>
          </a:prstGeom>
        </p:spPr>
      </p:pic>
      <p:pic>
        <p:nvPicPr>
          <p:cNvPr id="37" name="Graphic 36" descr="Document">
            <a:extLst>
              <a:ext uri="{FF2B5EF4-FFF2-40B4-BE49-F238E27FC236}">
                <a16:creationId xmlns:a16="http://schemas.microsoft.com/office/drawing/2014/main" id="{0EA78521-836B-6548-9B04-2621CEC338A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088545" y="867007"/>
            <a:ext cx="914400" cy="914400"/>
          </a:xfrm>
          <a:prstGeom prst="rect">
            <a:avLst/>
          </a:prstGeom>
        </p:spPr>
      </p:pic>
      <p:pic>
        <p:nvPicPr>
          <p:cNvPr id="39" name="Graphic 38" descr="Tug boat">
            <a:extLst>
              <a:ext uri="{FF2B5EF4-FFF2-40B4-BE49-F238E27FC236}">
                <a16:creationId xmlns:a16="http://schemas.microsoft.com/office/drawing/2014/main" id="{FFB2F995-5A26-F94E-8CEC-445AE0AA286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076541" y="854228"/>
            <a:ext cx="914400" cy="914400"/>
          </a:xfrm>
          <a:prstGeom prst="rect">
            <a:avLst/>
          </a:prstGeom>
        </p:spPr>
      </p:pic>
      <p:pic>
        <p:nvPicPr>
          <p:cNvPr id="43" name="Graphic 42" descr="Clipboard">
            <a:extLst>
              <a:ext uri="{FF2B5EF4-FFF2-40B4-BE49-F238E27FC236}">
                <a16:creationId xmlns:a16="http://schemas.microsoft.com/office/drawing/2014/main" id="{4DCBF8EC-BEC4-A445-A727-1DDA266BC47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096367" y="736225"/>
            <a:ext cx="914400" cy="914400"/>
          </a:xfrm>
          <a:prstGeom prst="rect">
            <a:avLst/>
          </a:prstGeom>
        </p:spPr>
      </p:pic>
      <p:pic>
        <p:nvPicPr>
          <p:cNvPr id="45" name="Graphic 44" descr="Document">
            <a:extLst>
              <a:ext uri="{FF2B5EF4-FFF2-40B4-BE49-F238E27FC236}">
                <a16:creationId xmlns:a16="http://schemas.microsoft.com/office/drawing/2014/main" id="{07C28AB4-C475-B048-A4B6-3A0F4F2D5E9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04126" y="930553"/>
            <a:ext cx="914400" cy="914400"/>
          </a:xfrm>
          <a:prstGeom prst="rect">
            <a:avLst/>
          </a:prstGeom>
        </p:spPr>
      </p:pic>
      <p:pic>
        <p:nvPicPr>
          <p:cNvPr id="46" name="Graphic 45" descr="Bank">
            <a:extLst>
              <a:ext uri="{FF2B5EF4-FFF2-40B4-BE49-F238E27FC236}">
                <a16:creationId xmlns:a16="http://schemas.microsoft.com/office/drawing/2014/main" id="{518193B3-1EA8-0644-809D-A509A2C1672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95144" y="753572"/>
            <a:ext cx="1027389" cy="102738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C68A957-00B8-6B4F-A628-C619953E5234}"/>
              </a:ext>
            </a:extLst>
          </p:cNvPr>
          <p:cNvSpPr txBox="1"/>
          <p:nvPr/>
        </p:nvSpPr>
        <p:spPr>
          <a:xfrm>
            <a:off x="384045" y="1631808"/>
            <a:ext cx="757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Bell MT" panose="02020503060305020303" pitchFamily="18" charset="77"/>
              </a:rPr>
              <a:t>Importer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861ADF-343E-AA40-AA0E-4965DFE5684E}"/>
              </a:ext>
            </a:extLst>
          </p:cNvPr>
          <p:cNvSpPr txBox="1"/>
          <p:nvPr/>
        </p:nvSpPr>
        <p:spPr>
          <a:xfrm>
            <a:off x="1225971" y="1656853"/>
            <a:ext cx="762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Bell MT" panose="02020503060305020303" pitchFamily="18" charset="77"/>
              </a:rPr>
              <a:t>Exporter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A21FCA3-48F3-2247-AB06-3B5387125736}"/>
              </a:ext>
            </a:extLst>
          </p:cNvPr>
          <p:cNvSpPr txBox="1"/>
          <p:nvPr/>
        </p:nvSpPr>
        <p:spPr>
          <a:xfrm>
            <a:off x="2177835" y="1656934"/>
            <a:ext cx="850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Bell MT" panose="02020503060305020303" pitchFamily="18" charset="77"/>
              </a:rPr>
              <a:t>Importer’s</a:t>
            </a:r>
          </a:p>
          <a:p>
            <a:pPr algn="ctr"/>
            <a:r>
              <a:rPr lang="en-US" sz="1200" dirty="0">
                <a:latin typeface="Bell MT" panose="02020503060305020303" pitchFamily="18" charset="77"/>
              </a:rPr>
              <a:t>Bank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4622DF-B783-CB4A-A9EC-CFBB333AF169}"/>
              </a:ext>
            </a:extLst>
          </p:cNvPr>
          <p:cNvSpPr txBox="1"/>
          <p:nvPr/>
        </p:nvSpPr>
        <p:spPr>
          <a:xfrm>
            <a:off x="3156795" y="1667583"/>
            <a:ext cx="855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Bell MT" panose="02020503060305020303" pitchFamily="18" charset="77"/>
              </a:rPr>
              <a:t>Exporter’s</a:t>
            </a:r>
          </a:p>
          <a:p>
            <a:pPr algn="ctr"/>
            <a:r>
              <a:rPr lang="en-US" sz="1200" dirty="0">
                <a:latin typeface="Bell MT" panose="02020503060305020303" pitchFamily="18" charset="77"/>
              </a:rPr>
              <a:t>Bank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525FAE-1EA4-0A44-B1C5-5DC98A0640EF}"/>
              </a:ext>
            </a:extLst>
          </p:cNvPr>
          <p:cNvSpPr txBox="1"/>
          <p:nvPr/>
        </p:nvSpPr>
        <p:spPr>
          <a:xfrm>
            <a:off x="4204516" y="1684757"/>
            <a:ext cx="914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Bell MT" panose="02020503060305020303" pitchFamily="18" charset="77"/>
              </a:rPr>
              <a:t>Freight</a:t>
            </a:r>
          </a:p>
          <a:p>
            <a:pPr algn="ctr"/>
            <a:r>
              <a:rPr lang="en-US" sz="1200" dirty="0">
                <a:latin typeface="Bell MT" panose="02020503060305020303" pitchFamily="18" charset="77"/>
              </a:rPr>
              <a:t>Forwarders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2593945-3A23-5240-9B5D-5452494CFBD0}"/>
              </a:ext>
            </a:extLst>
          </p:cNvPr>
          <p:cNvSpPr txBox="1"/>
          <p:nvPr/>
        </p:nvSpPr>
        <p:spPr>
          <a:xfrm>
            <a:off x="5396129" y="1684757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Bell MT" panose="02020503060305020303" pitchFamily="18" charset="77"/>
              </a:rPr>
              <a:t>Insurer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A9B8307-EC34-5943-B1B4-42A1918DB1A2}"/>
              </a:ext>
            </a:extLst>
          </p:cNvPr>
          <p:cNvSpPr txBox="1"/>
          <p:nvPr/>
        </p:nvSpPr>
        <p:spPr>
          <a:xfrm>
            <a:off x="6073582" y="1670857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Bell MT" panose="02020503060305020303" pitchFamily="18" charset="77"/>
              </a:rPr>
              <a:t>Pre-Shipment</a:t>
            </a:r>
          </a:p>
          <a:p>
            <a:pPr algn="ctr"/>
            <a:r>
              <a:rPr lang="en-US" sz="1200" dirty="0">
                <a:latin typeface="Bell MT" panose="02020503060305020303" pitchFamily="18" charset="77"/>
              </a:rPr>
              <a:t>Inspector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71AFEC-DE37-FA4A-A4ED-767B3AF93995}"/>
              </a:ext>
            </a:extLst>
          </p:cNvPr>
          <p:cNvSpPr txBox="1"/>
          <p:nvPr/>
        </p:nvSpPr>
        <p:spPr>
          <a:xfrm>
            <a:off x="7202598" y="1676842"/>
            <a:ext cx="732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Bell MT" panose="02020503060305020303" pitchFamily="18" charset="77"/>
              </a:rPr>
              <a:t>Export</a:t>
            </a:r>
          </a:p>
          <a:p>
            <a:pPr algn="ctr"/>
            <a:r>
              <a:rPr lang="en-US" sz="1200" dirty="0">
                <a:latin typeface="Bell MT" panose="02020503060305020303" pitchFamily="18" charset="77"/>
              </a:rPr>
              <a:t>Customs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1B2DA7-09FC-E646-9055-2913C98AB06B}"/>
              </a:ext>
            </a:extLst>
          </p:cNvPr>
          <p:cNvSpPr txBox="1"/>
          <p:nvPr/>
        </p:nvSpPr>
        <p:spPr>
          <a:xfrm>
            <a:off x="8161612" y="1697910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Bell MT" panose="02020503060305020303" pitchFamily="18" charset="77"/>
              </a:rPr>
              <a:t>Document</a:t>
            </a:r>
          </a:p>
          <a:p>
            <a:pPr algn="ctr"/>
            <a:r>
              <a:rPr lang="en-US" sz="1200" dirty="0">
                <a:latin typeface="Bell MT" panose="02020503060305020303" pitchFamily="18" charset="77"/>
              </a:rPr>
              <a:t>Courier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92DA166-16F1-0F47-9083-E58EE7A16224}"/>
              </a:ext>
            </a:extLst>
          </p:cNvPr>
          <p:cNvSpPr txBox="1"/>
          <p:nvPr/>
        </p:nvSpPr>
        <p:spPr>
          <a:xfrm>
            <a:off x="9186400" y="1672236"/>
            <a:ext cx="665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Bell MT" panose="02020503060305020303" pitchFamily="18" charset="77"/>
              </a:rPr>
              <a:t>Shipper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E0D1F84-5913-224F-9262-FE62121FB5FC}"/>
              </a:ext>
            </a:extLst>
          </p:cNvPr>
          <p:cNvSpPr txBox="1"/>
          <p:nvPr/>
        </p:nvSpPr>
        <p:spPr>
          <a:xfrm>
            <a:off x="9828890" y="1707904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Bell MT" panose="02020503060305020303" pitchFamily="18" charset="77"/>
              </a:rPr>
              <a:t>Import Customs/</a:t>
            </a:r>
          </a:p>
          <a:p>
            <a:pPr algn="ctr"/>
            <a:r>
              <a:rPr lang="en-US" sz="1200" dirty="0">
                <a:latin typeface="Bell MT" panose="02020503060305020303" pitchFamily="18" charset="77"/>
              </a:rPr>
              <a:t>Document Courier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C727E3-EFFA-EE40-8E1F-9DC728B58B37}"/>
              </a:ext>
            </a:extLst>
          </p:cNvPr>
          <p:cNvSpPr txBox="1"/>
          <p:nvPr/>
        </p:nvSpPr>
        <p:spPr>
          <a:xfrm>
            <a:off x="11006007" y="1697909"/>
            <a:ext cx="1122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Bell MT" panose="02020503060305020303" pitchFamily="18" charset="77"/>
              </a:rPr>
              <a:t>Correspondent</a:t>
            </a:r>
          </a:p>
          <a:p>
            <a:pPr algn="ctr"/>
            <a:r>
              <a:rPr lang="en-US" sz="1200" dirty="0">
                <a:latin typeface="Bell MT" panose="02020503060305020303" pitchFamily="18" charset="77"/>
              </a:rPr>
              <a:t>Bank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E0154E-7069-EB49-B359-FBEFF7DA996D}"/>
              </a:ext>
            </a:extLst>
          </p:cNvPr>
          <p:cNvCxnSpPr>
            <a:cxnSpLocks/>
          </p:cNvCxnSpPr>
          <p:nvPr/>
        </p:nvCxnSpPr>
        <p:spPr>
          <a:xfrm>
            <a:off x="515512" y="1938736"/>
            <a:ext cx="245198" cy="2822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BDA4D86-670A-2F41-A798-1CB9DFB8DC08}"/>
              </a:ext>
            </a:extLst>
          </p:cNvPr>
          <p:cNvCxnSpPr>
            <a:cxnSpLocks/>
          </p:cNvCxnSpPr>
          <p:nvPr/>
        </p:nvCxnSpPr>
        <p:spPr>
          <a:xfrm>
            <a:off x="1959970" y="3281090"/>
            <a:ext cx="474828" cy="51843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8A6FCC-6C39-9047-8A8B-6E85BC5DF676}"/>
              </a:ext>
            </a:extLst>
          </p:cNvPr>
          <p:cNvCxnSpPr>
            <a:cxnSpLocks/>
          </p:cNvCxnSpPr>
          <p:nvPr/>
        </p:nvCxnSpPr>
        <p:spPr>
          <a:xfrm>
            <a:off x="1355565" y="3416904"/>
            <a:ext cx="633179" cy="47284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776C17C-8E57-E84A-BE16-9E2CB7D7BAED}"/>
              </a:ext>
            </a:extLst>
          </p:cNvPr>
          <p:cNvCxnSpPr>
            <a:cxnSpLocks/>
          </p:cNvCxnSpPr>
          <p:nvPr/>
        </p:nvCxnSpPr>
        <p:spPr>
          <a:xfrm>
            <a:off x="2554041" y="3134942"/>
            <a:ext cx="160059" cy="7076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9DE1B0E-5B8C-5449-B07A-181670E05E88}"/>
              </a:ext>
            </a:extLst>
          </p:cNvPr>
          <p:cNvCxnSpPr>
            <a:cxnSpLocks/>
          </p:cNvCxnSpPr>
          <p:nvPr/>
        </p:nvCxnSpPr>
        <p:spPr>
          <a:xfrm flipH="1">
            <a:off x="3326165" y="3124829"/>
            <a:ext cx="412651" cy="7177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FC4F304-7016-FE4C-8290-0BB9980D7BD4}"/>
              </a:ext>
            </a:extLst>
          </p:cNvPr>
          <p:cNvCxnSpPr>
            <a:cxnSpLocks/>
          </p:cNvCxnSpPr>
          <p:nvPr/>
        </p:nvCxnSpPr>
        <p:spPr>
          <a:xfrm flipH="1">
            <a:off x="4215399" y="3134942"/>
            <a:ext cx="520191" cy="67318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085270A-7731-E84A-BCDB-24A919E38B4A}"/>
              </a:ext>
            </a:extLst>
          </p:cNvPr>
          <p:cNvCxnSpPr>
            <a:cxnSpLocks/>
          </p:cNvCxnSpPr>
          <p:nvPr/>
        </p:nvCxnSpPr>
        <p:spPr>
          <a:xfrm flipH="1">
            <a:off x="5435237" y="3318717"/>
            <a:ext cx="488483" cy="4492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1FACBDF-F422-F04F-BD57-6858467BB8FE}"/>
              </a:ext>
            </a:extLst>
          </p:cNvPr>
          <p:cNvCxnSpPr>
            <a:cxnSpLocks/>
          </p:cNvCxnSpPr>
          <p:nvPr/>
        </p:nvCxnSpPr>
        <p:spPr>
          <a:xfrm flipH="1">
            <a:off x="6527890" y="3149433"/>
            <a:ext cx="392511" cy="6046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7713281-4FF7-EF4D-B92A-C690CF962380}"/>
              </a:ext>
            </a:extLst>
          </p:cNvPr>
          <p:cNvCxnSpPr>
            <a:cxnSpLocks/>
          </p:cNvCxnSpPr>
          <p:nvPr/>
        </p:nvCxnSpPr>
        <p:spPr>
          <a:xfrm flipH="1">
            <a:off x="7707086" y="3244638"/>
            <a:ext cx="366928" cy="52617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1BBB8BD-DB70-6D4F-8843-AE6F2D4DF5F1}"/>
              </a:ext>
            </a:extLst>
          </p:cNvPr>
          <p:cNvCxnSpPr>
            <a:cxnSpLocks/>
          </p:cNvCxnSpPr>
          <p:nvPr/>
        </p:nvCxnSpPr>
        <p:spPr>
          <a:xfrm flipH="1">
            <a:off x="8581759" y="3134942"/>
            <a:ext cx="635660" cy="61351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1AF17DB-24C9-174E-B5B1-D9FC2175AB7B}"/>
              </a:ext>
            </a:extLst>
          </p:cNvPr>
          <p:cNvCxnSpPr>
            <a:cxnSpLocks/>
          </p:cNvCxnSpPr>
          <p:nvPr/>
        </p:nvCxnSpPr>
        <p:spPr>
          <a:xfrm flipH="1">
            <a:off x="9644818" y="3245665"/>
            <a:ext cx="719672" cy="5624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0A14057-5F38-1345-9477-080266040536}"/>
              </a:ext>
            </a:extLst>
          </p:cNvPr>
          <p:cNvCxnSpPr>
            <a:cxnSpLocks/>
          </p:cNvCxnSpPr>
          <p:nvPr/>
        </p:nvCxnSpPr>
        <p:spPr>
          <a:xfrm flipH="1">
            <a:off x="11006007" y="3180481"/>
            <a:ext cx="428395" cy="6006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33AA015-A178-A844-97E7-BDDFD0C1E148}"/>
              </a:ext>
            </a:extLst>
          </p:cNvPr>
          <p:cNvCxnSpPr>
            <a:cxnSpLocks/>
          </p:cNvCxnSpPr>
          <p:nvPr/>
        </p:nvCxnSpPr>
        <p:spPr>
          <a:xfrm>
            <a:off x="1661900" y="1881797"/>
            <a:ext cx="245198" cy="2822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C798BF0-6CFD-B04D-9187-957F02B8172E}"/>
              </a:ext>
            </a:extLst>
          </p:cNvPr>
          <p:cNvCxnSpPr>
            <a:cxnSpLocks/>
          </p:cNvCxnSpPr>
          <p:nvPr/>
        </p:nvCxnSpPr>
        <p:spPr>
          <a:xfrm>
            <a:off x="2134213" y="1988704"/>
            <a:ext cx="245198" cy="2822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0E74AC4-E679-6D4C-8A6A-2A713358CF8B}"/>
              </a:ext>
            </a:extLst>
          </p:cNvPr>
          <p:cNvCxnSpPr>
            <a:cxnSpLocks/>
          </p:cNvCxnSpPr>
          <p:nvPr/>
        </p:nvCxnSpPr>
        <p:spPr>
          <a:xfrm>
            <a:off x="3024738" y="2013694"/>
            <a:ext cx="245198" cy="2822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8CE7F7E-CAF5-A440-A18D-CF27A00FA8B4}"/>
              </a:ext>
            </a:extLst>
          </p:cNvPr>
          <p:cNvCxnSpPr>
            <a:cxnSpLocks/>
          </p:cNvCxnSpPr>
          <p:nvPr/>
        </p:nvCxnSpPr>
        <p:spPr>
          <a:xfrm>
            <a:off x="3862360" y="1988120"/>
            <a:ext cx="245198" cy="2822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68D5852-1FD0-DD45-A2C9-1CD4A2E84154}"/>
              </a:ext>
            </a:extLst>
          </p:cNvPr>
          <p:cNvCxnSpPr>
            <a:cxnSpLocks/>
          </p:cNvCxnSpPr>
          <p:nvPr/>
        </p:nvCxnSpPr>
        <p:spPr>
          <a:xfrm>
            <a:off x="4245878" y="2056638"/>
            <a:ext cx="245198" cy="2822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69B5346-65C1-CC4A-AC40-A054A57F15DC}"/>
              </a:ext>
            </a:extLst>
          </p:cNvPr>
          <p:cNvCxnSpPr>
            <a:cxnSpLocks/>
          </p:cNvCxnSpPr>
          <p:nvPr/>
        </p:nvCxnSpPr>
        <p:spPr>
          <a:xfrm>
            <a:off x="5312638" y="1902311"/>
            <a:ext cx="245198" cy="2822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B85C46C-5BE7-F24D-9055-E32CD0A6A0D7}"/>
              </a:ext>
            </a:extLst>
          </p:cNvPr>
          <p:cNvCxnSpPr>
            <a:cxnSpLocks/>
          </p:cNvCxnSpPr>
          <p:nvPr/>
        </p:nvCxnSpPr>
        <p:spPr>
          <a:xfrm>
            <a:off x="6305670" y="2129248"/>
            <a:ext cx="245198" cy="2822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9AD38DD-4194-7A44-AD24-D9F1F3220220}"/>
              </a:ext>
            </a:extLst>
          </p:cNvPr>
          <p:cNvCxnSpPr>
            <a:cxnSpLocks/>
          </p:cNvCxnSpPr>
          <p:nvPr/>
        </p:nvCxnSpPr>
        <p:spPr>
          <a:xfrm>
            <a:off x="6996111" y="2032932"/>
            <a:ext cx="245198" cy="2822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E73479D-B7D7-6248-AA65-D644E88B6A06}"/>
              </a:ext>
            </a:extLst>
          </p:cNvPr>
          <p:cNvCxnSpPr>
            <a:cxnSpLocks/>
          </p:cNvCxnSpPr>
          <p:nvPr/>
        </p:nvCxnSpPr>
        <p:spPr>
          <a:xfrm>
            <a:off x="8002480" y="1852515"/>
            <a:ext cx="245198" cy="2822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B5EEE3A-74CD-7E48-83CF-1B0E4D201B08}"/>
              </a:ext>
            </a:extLst>
          </p:cNvPr>
          <p:cNvCxnSpPr>
            <a:cxnSpLocks/>
          </p:cNvCxnSpPr>
          <p:nvPr/>
        </p:nvCxnSpPr>
        <p:spPr>
          <a:xfrm>
            <a:off x="9071912" y="1975075"/>
            <a:ext cx="245198" cy="2822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0438C4E-ABA5-784E-953F-1295B226F2C1}"/>
              </a:ext>
            </a:extLst>
          </p:cNvPr>
          <p:cNvCxnSpPr>
            <a:cxnSpLocks/>
          </p:cNvCxnSpPr>
          <p:nvPr/>
        </p:nvCxnSpPr>
        <p:spPr>
          <a:xfrm>
            <a:off x="9644818" y="1981602"/>
            <a:ext cx="245198" cy="2822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8447FA6-2B3A-F743-BCF5-428D42082038}"/>
              </a:ext>
            </a:extLst>
          </p:cNvPr>
          <p:cNvCxnSpPr>
            <a:cxnSpLocks/>
          </p:cNvCxnSpPr>
          <p:nvPr/>
        </p:nvCxnSpPr>
        <p:spPr>
          <a:xfrm>
            <a:off x="11150067" y="2018446"/>
            <a:ext cx="245198" cy="2822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C5063EB-9428-F243-A1BF-E8FD98FA37C6}"/>
              </a:ext>
            </a:extLst>
          </p:cNvPr>
          <p:cNvCxnSpPr>
            <a:cxnSpLocks/>
          </p:cNvCxnSpPr>
          <p:nvPr/>
        </p:nvCxnSpPr>
        <p:spPr>
          <a:xfrm>
            <a:off x="4845723" y="3071257"/>
            <a:ext cx="756956" cy="76491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F46FD67-AB9A-4B45-ACF5-0C039738C822}"/>
              </a:ext>
            </a:extLst>
          </p:cNvPr>
          <p:cNvCxnSpPr>
            <a:cxnSpLocks/>
          </p:cNvCxnSpPr>
          <p:nvPr/>
        </p:nvCxnSpPr>
        <p:spPr>
          <a:xfrm>
            <a:off x="987301" y="3310064"/>
            <a:ext cx="474828" cy="51843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AEEE2F1-221C-5242-B57C-CAD4D062C191}"/>
              </a:ext>
            </a:extLst>
          </p:cNvPr>
          <p:cNvCxnSpPr>
            <a:cxnSpLocks/>
          </p:cNvCxnSpPr>
          <p:nvPr/>
        </p:nvCxnSpPr>
        <p:spPr>
          <a:xfrm>
            <a:off x="1728043" y="3313907"/>
            <a:ext cx="474828" cy="51843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B4A23DF-57D7-0F4B-82B9-620BB285E841}"/>
              </a:ext>
            </a:extLst>
          </p:cNvPr>
          <p:cNvCxnSpPr>
            <a:cxnSpLocks/>
          </p:cNvCxnSpPr>
          <p:nvPr/>
        </p:nvCxnSpPr>
        <p:spPr>
          <a:xfrm>
            <a:off x="2056636" y="3014562"/>
            <a:ext cx="861999" cy="80240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2236EA0-A67C-B347-B928-F77A32726CDF}"/>
              </a:ext>
            </a:extLst>
          </p:cNvPr>
          <p:cNvCxnSpPr>
            <a:cxnSpLocks/>
          </p:cNvCxnSpPr>
          <p:nvPr/>
        </p:nvCxnSpPr>
        <p:spPr>
          <a:xfrm>
            <a:off x="2660820" y="3103303"/>
            <a:ext cx="495975" cy="70481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32DE691-D9F3-D349-91F9-48B66DC7A7E1}"/>
              </a:ext>
            </a:extLst>
          </p:cNvPr>
          <p:cNvCxnSpPr>
            <a:cxnSpLocks/>
          </p:cNvCxnSpPr>
          <p:nvPr/>
        </p:nvCxnSpPr>
        <p:spPr>
          <a:xfrm>
            <a:off x="2872957" y="3066820"/>
            <a:ext cx="869052" cy="75290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73E169B-46B1-CC4E-BD36-C8EB119050AC}"/>
              </a:ext>
            </a:extLst>
          </p:cNvPr>
          <p:cNvCxnSpPr>
            <a:cxnSpLocks/>
          </p:cNvCxnSpPr>
          <p:nvPr/>
        </p:nvCxnSpPr>
        <p:spPr>
          <a:xfrm>
            <a:off x="3429373" y="3073525"/>
            <a:ext cx="891350" cy="75483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EADE0FC-5F6F-9D43-8249-62ABA955E050}"/>
              </a:ext>
            </a:extLst>
          </p:cNvPr>
          <p:cNvCxnSpPr>
            <a:cxnSpLocks/>
          </p:cNvCxnSpPr>
          <p:nvPr/>
        </p:nvCxnSpPr>
        <p:spPr>
          <a:xfrm>
            <a:off x="3917254" y="3148517"/>
            <a:ext cx="659950" cy="66845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CB20352-92A2-7D4B-91D6-2E6A42C76F49}"/>
              </a:ext>
            </a:extLst>
          </p:cNvPr>
          <p:cNvCxnSpPr>
            <a:cxnSpLocks/>
          </p:cNvCxnSpPr>
          <p:nvPr/>
        </p:nvCxnSpPr>
        <p:spPr>
          <a:xfrm>
            <a:off x="4134008" y="2937076"/>
            <a:ext cx="973423" cy="8912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DFC9E04-E456-554B-A25C-8263C9FE138C}"/>
              </a:ext>
            </a:extLst>
          </p:cNvPr>
          <p:cNvCxnSpPr>
            <a:cxnSpLocks/>
          </p:cNvCxnSpPr>
          <p:nvPr/>
        </p:nvCxnSpPr>
        <p:spPr>
          <a:xfrm>
            <a:off x="4949640" y="2903297"/>
            <a:ext cx="1146358" cy="78819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E5BF4A2-5DCE-374A-8063-A24A30CAC36D}"/>
              </a:ext>
            </a:extLst>
          </p:cNvPr>
          <p:cNvCxnSpPr>
            <a:cxnSpLocks/>
          </p:cNvCxnSpPr>
          <p:nvPr/>
        </p:nvCxnSpPr>
        <p:spPr>
          <a:xfrm>
            <a:off x="6090523" y="3228380"/>
            <a:ext cx="837181" cy="61978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3B294F5-6219-6C45-95D3-6E55CB32E491}"/>
              </a:ext>
            </a:extLst>
          </p:cNvPr>
          <p:cNvCxnSpPr>
            <a:cxnSpLocks/>
          </p:cNvCxnSpPr>
          <p:nvPr/>
        </p:nvCxnSpPr>
        <p:spPr>
          <a:xfrm>
            <a:off x="6331960" y="3076875"/>
            <a:ext cx="970909" cy="72021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8AC59C6-E81C-F940-B7BA-84D307031815}"/>
              </a:ext>
            </a:extLst>
          </p:cNvPr>
          <p:cNvCxnSpPr>
            <a:cxnSpLocks/>
          </p:cNvCxnSpPr>
          <p:nvPr/>
        </p:nvCxnSpPr>
        <p:spPr>
          <a:xfrm>
            <a:off x="7248207" y="3007665"/>
            <a:ext cx="1095854" cy="8004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09D5829-15C6-2645-80BD-589D3E7ED96C}"/>
              </a:ext>
            </a:extLst>
          </p:cNvPr>
          <p:cNvCxnSpPr>
            <a:cxnSpLocks/>
          </p:cNvCxnSpPr>
          <p:nvPr/>
        </p:nvCxnSpPr>
        <p:spPr>
          <a:xfrm>
            <a:off x="8486138" y="3073525"/>
            <a:ext cx="766681" cy="71795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1B90B7D-D3DB-CA46-92CB-E89CB1DC26A8}"/>
              </a:ext>
            </a:extLst>
          </p:cNvPr>
          <p:cNvCxnSpPr>
            <a:cxnSpLocks/>
          </p:cNvCxnSpPr>
          <p:nvPr/>
        </p:nvCxnSpPr>
        <p:spPr>
          <a:xfrm>
            <a:off x="9418998" y="3012004"/>
            <a:ext cx="1013452" cy="7691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78700B7-F6BD-034C-BEA6-8FC4ED9B8BEA}"/>
              </a:ext>
            </a:extLst>
          </p:cNvPr>
          <p:cNvCxnSpPr>
            <a:cxnSpLocks/>
          </p:cNvCxnSpPr>
          <p:nvPr/>
        </p:nvCxnSpPr>
        <p:spPr>
          <a:xfrm>
            <a:off x="10735960" y="3087538"/>
            <a:ext cx="886143" cy="68043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34BC3C8-55BC-A545-96CB-EF53B640B53F}"/>
              </a:ext>
            </a:extLst>
          </p:cNvPr>
          <p:cNvCxnSpPr>
            <a:cxnSpLocks/>
          </p:cNvCxnSpPr>
          <p:nvPr/>
        </p:nvCxnSpPr>
        <p:spPr>
          <a:xfrm flipH="1">
            <a:off x="10894855" y="2004838"/>
            <a:ext cx="428395" cy="6006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B18F985-5755-3E42-9604-A9B3AFF6EEBA}"/>
              </a:ext>
            </a:extLst>
          </p:cNvPr>
          <p:cNvCxnSpPr>
            <a:cxnSpLocks/>
          </p:cNvCxnSpPr>
          <p:nvPr/>
        </p:nvCxnSpPr>
        <p:spPr>
          <a:xfrm flipH="1">
            <a:off x="9553805" y="2180988"/>
            <a:ext cx="428395" cy="6006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1752C87-8E71-6B42-8296-70220E971C09}"/>
              </a:ext>
            </a:extLst>
          </p:cNvPr>
          <p:cNvCxnSpPr>
            <a:cxnSpLocks/>
          </p:cNvCxnSpPr>
          <p:nvPr/>
        </p:nvCxnSpPr>
        <p:spPr>
          <a:xfrm flipH="1">
            <a:off x="8678708" y="2004838"/>
            <a:ext cx="290111" cy="42226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13EDB7-D82E-894A-89D6-47C412A596EA}"/>
              </a:ext>
            </a:extLst>
          </p:cNvPr>
          <p:cNvCxnSpPr>
            <a:cxnSpLocks/>
          </p:cNvCxnSpPr>
          <p:nvPr/>
        </p:nvCxnSpPr>
        <p:spPr>
          <a:xfrm flipH="1">
            <a:off x="7400104" y="2106615"/>
            <a:ext cx="316571" cy="41201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91610D6-C137-AB4E-909D-02FD75316FE4}"/>
              </a:ext>
            </a:extLst>
          </p:cNvPr>
          <p:cNvCxnSpPr>
            <a:cxnSpLocks/>
          </p:cNvCxnSpPr>
          <p:nvPr/>
        </p:nvCxnSpPr>
        <p:spPr>
          <a:xfrm flipH="1">
            <a:off x="5171042" y="1956513"/>
            <a:ext cx="314137" cy="43509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2D92840-B4BD-9645-9807-E952FD8CDCDD}"/>
              </a:ext>
            </a:extLst>
          </p:cNvPr>
          <p:cNvCxnSpPr>
            <a:cxnSpLocks/>
          </p:cNvCxnSpPr>
          <p:nvPr/>
        </p:nvCxnSpPr>
        <p:spPr>
          <a:xfrm flipH="1">
            <a:off x="4258001" y="2129247"/>
            <a:ext cx="286858" cy="2986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A9CF2233-1E16-D149-A3CF-F8E703869383}"/>
              </a:ext>
            </a:extLst>
          </p:cNvPr>
          <p:cNvCxnSpPr>
            <a:cxnSpLocks/>
          </p:cNvCxnSpPr>
          <p:nvPr/>
        </p:nvCxnSpPr>
        <p:spPr>
          <a:xfrm flipH="1">
            <a:off x="2985652" y="2006127"/>
            <a:ext cx="248248" cy="34680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B93C574-F463-9342-A3D9-5BC935DE50F6}"/>
              </a:ext>
            </a:extLst>
          </p:cNvPr>
          <p:cNvCxnSpPr>
            <a:cxnSpLocks/>
          </p:cNvCxnSpPr>
          <p:nvPr/>
        </p:nvCxnSpPr>
        <p:spPr>
          <a:xfrm flipH="1">
            <a:off x="2117060" y="2081093"/>
            <a:ext cx="314137" cy="41557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87155F3-319D-F940-ABED-822C7560B90A}"/>
              </a:ext>
            </a:extLst>
          </p:cNvPr>
          <p:cNvCxnSpPr>
            <a:cxnSpLocks/>
          </p:cNvCxnSpPr>
          <p:nvPr/>
        </p:nvCxnSpPr>
        <p:spPr>
          <a:xfrm flipH="1">
            <a:off x="577180" y="1917438"/>
            <a:ext cx="314137" cy="41557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1F9E2D1C-9CA7-4C48-B1AD-B80B9F4BC1AA}"/>
              </a:ext>
            </a:extLst>
          </p:cNvPr>
          <p:cNvSpPr txBox="1"/>
          <p:nvPr/>
        </p:nvSpPr>
        <p:spPr>
          <a:xfrm rot="16200000">
            <a:off x="4796547" y="-1076929"/>
            <a:ext cx="2696369" cy="1228028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Bell MT" panose="02020503060305020303" pitchFamily="18" charset="77"/>
              </a:rPr>
              <a:t>Date of Order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Date of Invoice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Date of Shipment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Date of Settlement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Date of Bill of Lading/Airway Bill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Latest Date of Shipment under LC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Expiry Date of LC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Location of LC Presentment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Period of Presentation of Document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LC Sequences for Total Ref#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Sending/Applicant Bank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Receiving/Advising Bank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Importers/Buyers/ LC Applicant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Exporter/Seller/LC Beneficiary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Address of Importer/Buyer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Address of Exporter/Seller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Country Code and Amount of LC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Percentage of LC Amount Tolerance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Maximum Credit Amount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Additional Amounts Covered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Bank here Credit is Available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Terns/.Drafts(from Bill of Lading Date)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Drawer of Drafts(Bank)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Documents Required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Additional Conditions of LC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Charges with Currency Code and Amount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LC Confirmation and Instructions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Reimbursing/ Correspondent Bank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Instructions to Pay/ Accepting Bank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Invoice Amount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Invoice Number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Account Information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Letter of Credit Number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Form of Documentation Credit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Applicable Rules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Reference to Pre-Advise LC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Commercial Invoice Number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Insurance Policy Advisor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Purchase Order Number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Certificate of Origin Reference Number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Stock Keeping Order#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Design Name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Description of goods, 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Color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Quantity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Unit Price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Gross Weight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Net Weight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Measurement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Number of Packages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Packing Type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Means of Transport and Route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Carrier/Shipper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Ocean Level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Voyage Number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Port of Lading/ Port of Departure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Port of Discharge/Airport of Discharge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Origin Criterion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Final Destination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Partial Shipment Allowed/ Not Allowed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Trans-Shipment Allowed/Not Allowed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Insurance Providers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Coverages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Credit Limit 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Effective Date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LC Authorization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Export Representative to sign Bill of Exchange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Export Representative to sign Commercial Invoice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Validate Certificate of Insurance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Validate Certificate of Origin</a:t>
            </a:r>
          </a:p>
          <a:p>
            <a:r>
              <a:rPr lang="en-US" sz="1100" i="1" dirty="0">
                <a:latin typeface="Bell MT" panose="02020503060305020303" pitchFamily="18" charset="77"/>
              </a:rPr>
              <a:t>Agent’s Initial on Bill of Lading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4D33D41-CEA8-3041-AE39-6565D313BC83}"/>
              </a:ext>
            </a:extLst>
          </p:cNvPr>
          <p:cNvSpPr txBox="1"/>
          <p:nvPr/>
        </p:nvSpPr>
        <p:spPr>
          <a:xfrm rot="16200000">
            <a:off x="-702215" y="4428041"/>
            <a:ext cx="1705019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astellar" panose="020A0402060406010301" pitchFamily="18" charset="77"/>
              </a:rPr>
              <a:t>Data Element</a:t>
            </a:r>
          </a:p>
        </p:txBody>
      </p:sp>
    </p:spTree>
    <p:extLst>
      <p:ext uri="{BB962C8B-B14F-4D97-AF65-F5344CB8AC3E}">
        <p14:creationId xmlns:p14="http://schemas.microsoft.com/office/powerpoint/2010/main" val="163061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CC780-4E66-EA49-9C62-A55A052FD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0DBA-5227-2542-B2C2-EF05BFE67669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E7350-B6F9-2645-8DE7-2369E9829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20C97-7D61-8E4E-9B17-6C73CEB1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22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064E40-29E6-0741-8FAD-928083E2ED4B}"/>
              </a:ext>
            </a:extLst>
          </p:cNvPr>
          <p:cNvSpPr/>
          <p:nvPr/>
        </p:nvSpPr>
        <p:spPr>
          <a:xfrm>
            <a:off x="0" y="-13368"/>
            <a:ext cx="12191999" cy="3788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ll MT" panose="02020503060305020303" pitchFamily="18" charset="77"/>
              </a:rPr>
              <a:t>HOW DOES GLOBAL VALUE CHAIN FOR DAIRY PRODUCTS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B98BE-F9A3-2549-B0A5-7B6104EB8530}"/>
              </a:ext>
            </a:extLst>
          </p:cNvPr>
          <p:cNvSpPr txBox="1"/>
          <p:nvPr/>
        </p:nvSpPr>
        <p:spPr>
          <a:xfrm>
            <a:off x="0" y="0"/>
            <a:ext cx="100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AMNAYA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54C6DA-945A-004D-9F18-367B92872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467" t="1830" r="7007" b="6937"/>
          <a:stretch/>
        </p:blipFill>
        <p:spPr>
          <a:xfrm>
            <a:off x="2280943" y="918281"/>
            <a:ext cx="1475552" cy="1619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0D3E9C-669F-5A4D-9461-295212663A1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64205" y="785273"/>
            <a:ext cx="1717110" cy="1717110"/>
          </a:xfrm>
          <a:prstGeom prst="rect">
            <a:avLst/>
          </a:prstGeom>
        </p:spPr>
      </p:pic>
      <p:pic>
        <p:nvPicPr>
          <p:cNvPr id="14" name="Picture 13" descr="A close up of an animal&#10;&#10;Description automatically generated">
            <a:extLst>
              <a:ext uri="{FF2B5EF4-FFF2-40B4-BE49-F238E27FC236}">
                <a16:creationId xmlns:a16="http://schemas.microsoft.com/office/drawing/2014/main" id="{55122830-94C3-4343-902B-CB868308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74949" y="843510"/>
            <a:ext cx="1912143" cy="17568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3D9AD7-9B39-A044-A6FC-1BFA887D6FAB}"/>
              </a:ext>
            </a:extLst>
          </p:cNvPr>
          <p:cNvSpPr txBox="1"/>
          <p:nvPr/>
        </p:nvSpPr>
        <p:spPr>
          <a:xfrm rot="16200000">
            <a:off x="-284795" y="5732195"/>
            <a:ext cx="194505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ell MT" panose="02020503060305020303" pitchFamily="18" charset="77"/>
              </a:rPr>
              <a:t>INDIA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E2570D-E50E-E94D-B10B-89007E5A2AC4}"/>
              </a:ext>
            </a:extLst>
          </p:cNvPr>
          <p:cNvSpPr txBox="1"/>
          <p:nvPr/>
        </p:nvSpPr>
        <p:spPr>
          <a:xfrm rot="16200000">
            <a:off x="-379652" y="1249288"/>
            <a:ext cx="2136858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ell MT" panose="02020503060305020303" pitchFamily="18" charset="77"/>
              </a:rPr>
              <a:t>AUSTRALIA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330E33-7AA0-8C44-89D6-F2856F312EEC}"/>
              </a:ext>
            </a:extLst>
          </p:cNvPr>
          <p:cNvSpPr txBox="1"/>
          <p:nvPr/>
        </p:nvSpPr>
        <p:spPr>
          <a:xfrm rot="16200000">
            <a:off x="-500811" y="3538692"/>
            <a:ext cx="2379177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Bell MT" panose="02020503060305020303" pitchFamily="18" charset="77"/>
              </a:rPr>
              <a:t>UNITED KINGDOM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DA045-8517-4548-B9B1-755010AAA8F7}"/>
              </a:ext>
            </a:extLst>
          </p:cNvPr>
          <p:cNvSpPr txBox="1"/>
          <p:nvPr/>
        </p:nvSpPr>
        <p:spPr>
          <a:xfrm>
            <a:off x="1105330" y="2613554"/>
            <a:ext cx="330405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Bell MT" panose="02020503060305020303" pitchFamily="18" charset="77"/>
              </a:rPr>
              <a:t>AMNAYA INDIA - Goat cheese and camel milk based cosmetics, both are manufactured in India.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5B513D-A394-7A41-9E6E-E59FB3033F37}"/>
              </a:ext>
            </a:extLst>
          </p:cNvPr>
          <p:cNvSpPr txBox="1"/>
          <p:nvPr/>
        </p:nvSpPr>
        <p:spPr>
          <a:xfrm>
            <a:off x="4555858" y="2613554"/>
            <a:ext cx="284218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Bell MT" panose="02020503060305020303" pitchFamily="18" charset="77"/>
              </a:rPr>
              <a:t>AMNAYA UK - Global Centre for Blockchain and AI creates and runs the platform to manage GVC-D.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3328A3-7ED0-3C41-8F89-EC0B0C5C91F9}"/>
              </a:ext>
            </a:extLst>
          </p:cNvPr>
          <p:cNvSpPr txBox="1"/>
          <p:nvPr/>
        </p:nvSpPr>
        <p:spPr>
          <a:xfrm>
            <a:off x="7544510" y="2613554"/>
            <a:ext cx="380929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Bell MT" panose="02020503060305020303" pitchFamily="18" charset="77"/>
              </a:rPr>
              <a:t>AMNAYA AUSTRALIA – Liaison with Brands of Goat Cheese and Camel Milk based Cosmetics. Royalty based agreement for use of technology and brand/Trademark.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3905E6E-9617-A948-9E18-9B688874B0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8804" y="3640466"/>
            <a:ext cx="1717110" cy="93286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59AF1557-6953-0C41-A10A-BAB6DA4DBB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7444" y="3648872"/>
            <a:ext cx="1717110" cy="92446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7" name="Picture 26" descr="A picture containing clipart&#10;&#10;Description automatically generated">
            <a:extLst>
              <a:ext uri="{FF2B5EF4-FFF2-40B4-BE49-F238E27FC236}">
                <a16:creationId xmlns:a16="http://schemas.microsoft.com/office/drawing/2014/main" id="{39F77F73-A0C0-0849-A310-6639A4E1B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1763" y="3674591"/>
            <a:ext cx="1717110" cy="92446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8C72158-5114-534D-9EFD-E0E23C160EEB}"/>
              </a:ext>
            </a:extLst>
          </p:cNvPr>
          <p:cNvSpPr txBox="1"/>
          <p:nvPr/>
        </p:nvSpPr>
        <p:spPr>
          <a:xfrm>
            <a:off x="1105330" y="4861582"/>
            <a:ext cx="33040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Bell MT" panose="02020503060305020303" pitchFamily="18" charset="77"/>
              </a:rPr>
              <a:t>AMNAYA INDIA – Network of Goat Cheese Producers and Camel Cooperatives, manufacturing facilities.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0D38A1-B124-604A-A45D-B4E990637D85}"/>
              </a:ext>
            </a:extLst>
          </p:cNvPr>
          <p:cNvSpPr txBox="1"/>
          <p:nvPr/>
        </p:nvSpPr>
        <p:spPr>
          <a:xfrm>
            <a:off x="4674908" y="4861582"/>
            <a:ext cx="284218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Bell MT" panose="02020503060305020303" pitchFamily="18" charset="77"/>
              </a:rPr>
              <a:t>AMNAYA UK – AMNAYA Centre of Excellence - Global Centre for Blockchain and AI.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2E2243-1395-F34A-80A9-76805EEFFE43}"/>
              </a:ext>
            </a:extLst>
          </p:cNvPr>
          <p:cNvSpPr txBox="1"/>
          <p:nvPr/>
        </p:nvSpPr>
        <p:spPr>
          <a:xfrm>
            <a:off x="7861266" y="4861582"/>
            <a:ext cx="31381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Bell MT" panose="02020503060305020303" pitchFamily="18" charset="77"/>
              </a:rPr>
              <a:t>AMNAYA AUSTRALIA – Australian partners to develop liaison with Australian companies and supply chain networks.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270352-D80D-454C-AA42-B5DC2C643471}"/>
              </a:ext>
            </a:extLst>
          </p:cNvPr>
          <p:cNvSpPr/>
          <p:nvPr/>
        </p:nvSpPr>
        <p:spPr>
          <a:xfrm rot="16200000">
            <a:off x="-3001980" y="3367506"/>
            <a:ext cx="6492476" cy="48851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ell MT" panose="02020503060305020303" pitchFamily="18" charset="77"/>
              </a:rPr>
              <a:t>GLOBAL VALUE CHAIN FOR DAIRY PRODUCTS</a:t>
            </a:r>
          </a:p>
        </p:txBody>
      </p:sp>
    </p:spTree>
    <p:extLst>
      <p:ext uri="{BB962C8B-B14F-4D97-AF65-F5344CB8AC3E}">
        <p14:creationId xmlns:p14="http://schemas.microsoft.com/office/powerpoint/2010/main" val="1417885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90BCF-6D3A-4E41-9B6C-805B56010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F0CF-EB64-ED45-AA24-A183B638B455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A1E2D-E52F-B44D-BAE0-DA8D2A18D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7FC22-3277-F645-B544-58633ADA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23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BAA28F-F903-F64F-9499-61A2492622FA}"/>
              </a:ext>
            </a:extLst>
          </p:cNvPr>
          <p:cNvSpPr/>
          <p:nvPr/>
        </p:nvSpPr>
        <p:spPr>
          <a:xfrm>
            <a:off x="0" y="-13368"/>
            <a:ext cx="12191999" cy="3788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ll MT" panose="02020503060305020303" pitchFamily="18" charset="77"/>
              </a:rPr>
              <a:t>GLOBAL VALUE CHAIN FOR DAIRY PRODUCTS – GOAT CHEESE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2ECED8-CB68-BF42-AD2A-7650D96AC92A}"/>
              </a:ext>
            </a:extLst>
          </p:cNvPr>
          <p:cNvSpPr txBox="1"/>
          <p:nvPr/>
        </p:nvSpPr>
        <p:spPr>
          <a:xfrm>
            <a:off x="0" y="0"/>
            <a:ext cx="100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AMNAYA</a:t>
            </a:r>
          </a:p>
        </p:txBody>
      </p:sp>
      <p:pic>
        <p:nvPicPr>
          <p:cNvPr id="11" name="Graphic 10" descr="Goat">
            <a:extLst>
              <a:ext uri="{FF2B5EF4-FFF2-40B4-BE49-F238E27FC236}">
                <a16:creationId xmlns:a16="http://schemas.microsoft.com/office/drawing/2014/main" id="{86DB879F-5DE0-EA4F-9866-1278F0DDE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903" y="527931"/>
            <a:ext cx="794394" cy="794394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32391E77-789D-3844-931B-32F026C68B5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740" y="953704"/>
            <a:ext cx="794394" cy="794394"/>
          </a:xfrm>
          <a:prstGeom prst="rect">
            <a:avLst/>
          </a:prstGeom>
        </p:spPr>
      </p:pic>
      <p:pic>
        <p:nvPicPr>
          <p:cNvPr id="17" name="Graphic 16" descr="Factory">
            <a:extLst>
              <a:ext uri="{FF2B5EF4-FFF2-40B4-BE49-F238E27FC236}">
                <a16:creationId xmlns:a16="http://schemas.microsoft.com/office/drawing/2014/main" id="{702F1C86-6E06-EA45-9499-4874ADB0A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8233" y="635582"/>
            <a:ext cx="1191724" cy="1191724"/>
          </a:xfrm>
          <a:prstGeom prst="rect">
            <a:avLst/>
          </a:prstGeom>
        </p:spPr>
      </p:pic>
      <p:pic>
        <p:nvPicPr>
          <p:cNvPr id="18" name="Graphic 17" descr="Pizza">
            <a:extLst>
              <a:ext uri="{FF2B5EF4-FFF2-40B4-BE49-F238E27FC236}">
                <a16:creationId xmlns:a16="http://schemas.microsoft.com/office/drawing/2014/main" id="{144E3344-CFE0-FA48-85C2-2A2C573354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5517" y="728807"/>
            <a:ext cx="1033308" cy="1033308"/>
          </a:xfrm>
          <a:prstGeom prst="rect">
            <a:avLst/>
          </a:prstGeom>
        </p:spPr>
      </p:pic>
      <p:pic>
        <p:nvPicPr>
          <p:cNvPr id="20" name="Graphic 19" descr="Silo">
            <a:extLst>
              <a:ext uri="{FF2B5EF4-FFF2-40B4-BE49-F238E27FC236}">
                <a16:creationId xmlns:a16="http://schemas.microsoft.com/office/drawing/2014/main" id="{D0019AE0-7BE8-E647-85FE-DFBE743AFD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20997" y="723220"/>
            <a:ext cx="1046049" cy="1046049"/>
          </a:xfrm>
          <a:prstGeom prst="rect">
            <a:avLst/>
          </a:prstGeom>
        </p:spPr>
      </p:pic>
      <p:pic>
        <p:nvPicPr>
          <p:cNvPr id="22" name="Graphic 21" descr="Court">
            <a:extLst>
              <a:ext uri="{FF2B5EF4-FFF2-40B4-BE49-F238E27FC236}">
                <a16:creationId xmlns:a16="http://schemas.microsoft.com/office/drawing/2014/main" id="{9BA5EA1B-54E3-284E-81C6-380284690C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05775" y="672566"/>
            <a:ext cx="1263779" cy="1263779"/>
          </a:xfrm>
          <a:prstGeom prst="rect">
            <a:avLst/>
          </a:prstGeom>
        </p:spPr>
      </p:pic>
      <p:pic>
        <p:nvPicPr>
          <p:cNvPr id="24" name="Graphic 23" descr="Bank">
            <a:extLst>
              <a:ext uri="{FF2B5EF4-FFF2-40B4-BE49-F238E27FC236}">
                <a16:creationId xmlns:a16="http://schemas.microsoft.com/office/drawing/2014/main" id="{A1E3D699-840E-CA44-A785-5417DE0C54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73103" y="3718289"/>
            <a:ext cx="1190171" cy="1190171"/>
          </a:xfrm>
          <a:prstGeom prst="rect">
            <a:avLst/>
          </a:prstGeom>
        </p:spPr>
      </p:pic>
      <p:pic>
        <p:nvPicPr>
          <p:cNvPr id="30" name="Graphic 29" descr="Head with gears">
            <a:extLst>
              <a:ext uri="{FF2B5EF4-FFF2-40B4-BE49-F238E27FC236}">
                <a16:creationId xmlns:a16="http://schemas.microsoft.com/office/drawing/2014/main" id="{9E72C339-248E-E641-98A7-B6932BAE6E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39838" y="816920"/>
            <a:ext cx="1105165" cy="110516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213D72F-F089-1A42-ABD0-FB42ED46877A}"/>
              </a:ext>
            </a:extLst>
          </p:cNvPr>
          <p:cNvSpPr txBox="1"/>
          <p:nvPr/>
        </p:nvSpPr>
        <p:spPr>
          <a:xfrm>
            <a:off x="269408" y="1768197"/>
            <a:ext cx="1006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Goat Milk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FEBCFC-7502-4546-BFDB-BD85BA603659}"/>
              </a:ext>
            </a:extLst>
          </p:cNvPr>
          <p:cNvSpPr txBox="1"/>
          <p:nvPr/>
        </p:nvSpPr>
        <p:spPr>
          <a:xfrm>
            <a:off x="1328233" y="1789542"/>
            <a:ext cx="1260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Manufacturer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64578F-2074-EC47-AB62-C4D9C2446007}"/>
              </a:ext>
            </a:extLst>
          </p:cNvPr>
          <p:cNvSpPr txBox="1"/>
          <p:nvPr/>
        </p:nvSpPr>
        <p:spPr>
          <a:xfrm>
            <a:off x="2495130" y="1801935"/>
            <a:ext cx="167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Cheese Production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6CF41E-AFF8-C146-8A53-86F8E2EFFAF9}"/>
              </a:ext>
            </a:extLst>
          </p:cNvPr>
          <p:cNvSpPr txBox="1"/>
          <p:nvPr/>
        </p:nvSpPr>
        <p:spPr>
          <a:xfrm>
            <a:off x="4376960" y="1789541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Silos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5D88A4-35E2-F444-8BA0-9A528B00A370}"/>
              </a:ext>
            </a:extLst>
          </p:cNvPr>
          <p:cNvSpPr txBox="1"/>
          <p:nvPr/>
        </p:nvSpPr>
        <p:spPr>
          <a:xfrm>
            <a:off x="4944317" y="1789541"/>
            <a:ext cx="3072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Bell MT" panose="02020503060305020303" pitchFamily="18" charset="77"/>
              </a:rPr>
              <a:t>AMNAYA</a:t>
            </a:r>
          </a:p>
          <a:p>
            <a:pPr algn="ctr"/>
            <a:r>
              <a:rPr lang="en-US" sz="1400" b="1" dirty="0">
                <a:latin typeface="Bell MT" panose="02020503060305020303" pitchFamily="18" charset="77"/>
              </a:rPr>
              <a:t>Global Centre for Blockchain and AI</a:t>
            </a:r>
          </a:p>
        </p:txBody>
      </p:sp>
      <p:pic>
        <p:nvPicPr>
          <p:cNvPr id="38" name="Graphic 37" descr="Pie chart">
            <a:extLst>
              <a:ext uri="{FF2B5EF4-FFF2-40B4-BE49-F238E27FC236}">
                <a16:creationId xmlns:a16="http://schemas.microsoft.com/office/drawing/2014/main" id="{7E1DB789-F971-0C4F-83DC-035E015050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95803" y="952374"/>
            <a:ext cx="532759" cy="53275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F098BA2-FBFC-FC4F-83F9-D6AC655832CC}"/>
              </a:ext>
            </a:extLst>
          </p:cNvPr>
          <p:cNvSpPr txBox="1"/>
          <p:nvPr/>
        </p:nvSpPr>
        <p:spPr>
          <a:xfrm>
            <a:off x="8239232" y="1833799"/>
            <a:ext cx="918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Analytics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8B36D98-0E7F-344C-BC5D-64B7F389BA70}"/>
              </a:ext>
            </a:extLst>
          </p:cNvPr>
          <p:cNvCxnSpPr>
            <a:cxnSpLocks/>
          </p:cNvCxnSpPr>
          <p:nvPr/>
        </p:nvCxnSpPr>
        <p:spPr>
          <a:xfrm>
            <a:off x="269408" y="2392490"/>
            <a:ext cx="11196878" cy="59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939814B-5C85-2D4C-80B7-7C274D0988F7}"/>
              </a:ext>
            </a:extLst>
          </p:cNvPr>
          <p:cNvSpPr/>
          <p:nvPr/>
        </p:nvSpPr>
        <p:spPr>
          <a:xfrm>
            <a:off x="234614" y="2273934"/>
            <a:ext cx="236694" cy="2700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E9F2DF8-F95A-B94E-AFF9-C481D20F7B17}"/>
              </a:ext>
            </a:extLst>
          </p:cNvPr>
          <p:cNvSpPr/>
          <p:nvPr/>
        </p:nvSpPr>
        <p:spPr>
          <a:xfrm>
            <a:off x="1787271" y="2258996"/>
            <a:ext cx="236694" cy="2700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4D6E9D2-99A5-E340-849F-3BB23A64381F}"/>
              </a:ext>
            </a:extLst>
          </p:cNvPr>
          <p:cNvSpPr/>
          <p:nvPr/>
        </p:nvSpPr>
        <p:spPr>
          <a:xfrm>
            <a:off x="4484673" y="2255638"/>
            <a:ext cx="236694" cy="2700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D4344A3-FC84-BD4C-B8C7-1C064A192AC1}"/>
              </a:ext>
            </a:extLst>
          </p:cNvPr>
          <p:cNvSpPr/>
          <p:nvPr/>
        </p:nvSpPr>
        <p:spPr>
          <a:xfrm>
            <a:off x="6362255" y="2308705"/>
            <a:ext cx="236694" cy="2700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1945502-17E8-DC49-BEBF-AE1BCA00CE3E}"/>
              </a:ext>
            </a:extLst>
          </p:cNvPr>
          <p:cNvSpPr/>
          <p:nvPr/>
        </p:nvSpPr>
        <p:spPr>
          <a:xfrm>
            <a:off x="8643835" y="2316670"/>
            <a:ext cx="236694" cy="2700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riangle 66">
            <a:extLst>
              <a:ext uri="{FF2B5EF4-FFF2-40B4-BE49-F238E27FC236}">
                <a16:creationId xmlns:a16="http://schemas.microsoft.com/office/drawing/2014/main" id="{2D566FE3-43E2-B346-A918-8922A9B02F5E}"/>
              </a:ext>
            </a:extLst>
          </p:cNvPr>
          <p:cNvSpPr/>
          <p:nvPr/>
        </p:nvSpPr>
        <p:spPr>
          <a:xfrm rot="5400000">
            <a:off x="1218885" y="2273786"/>
            <a:ext cx="236694" cy="232531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E86F998F-2E8C-3A4C-A0A5-238335DCF7C6}"/>
              </a:ext>
            </a:extLst>
          </p:cNvPr>
          <p:cNvSpPr/>
          <p:nvPr/>
        </p:nvSpPr>
        <p:spPr>
          <a:xfrm rot="5400000">
            <a:off x="5455601" y="2287156"/>
            <a:ext cx="236694" cy="232531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angle 68">
            <a:extLst>
              <a:ext uri="{FF2B5EF4-FFF2-40B4-BE49-F238E27FC236}">
                <a16:creationId xmlns:a16="http://schemas.microsoft.com/office/drawing/2014/main" id="{0DD00B44-113E-464D-BFDE-58BCB80CC99C}"/>
              </a:ext>
            </a:extLst>
          </p:cNvPr>
          <p:cNvSpPr/>
          <p:nvPr/>
        </p:nvSpPr>
        <p:spPr>
          <a:xfrm rot="5400000">
            <a:off x="9469080" y="2318752"/>
            <a:ext cx="236694" cy="232531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59F444D-E6D6-0E4D-929A-CB19CA78B33E}"/>
              </a:ext>
            </a:extLst>
          </p:cNvPr>
          <p:cNvCxnSpPr>
            <a:cxnSpLocks/>
          </p:cNvCxnSpPr>
          <p:nvPr/>
        </p:nvCxnSpPr>
        <p:spPr>
          <a:xfrm flipH="1">
            <a:off x="11437726" y="2458268"/>
            <a:ext cx="11801" cy="1186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riangle 73">
            <a:extLst>
              <a:ext uri="{FF2B5EF4-FFF2-40B4-BE49-F238E27FC236}">
                <a16:creationId xmlns:a16="http://schemas.microsoft.com/office/drawing/2014/main" id="{19137485-247B-A741-A03A-CBA68AF19075}"/>
              </a:ext>
            </a:extLst>
          </p:cNvPr>
          <p:cNvSpPr/>
          <p:nvPr/>
        </p:nvSpPr>
        <p:spPr>
          <a:xfrm rot="5400000">
            <a:off x="11033615" y="2339174"/>
            <a:ext cx="236694" cy="232531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797A95F8-4595-1045-9A46-47DA72330B50}"/>
              </a:ext>
            </a:extLst>
          </p:cNvPr>
          <p:cNvSpPr/>
          <p:nvPr/>
        </p:nvSpPr>
        <p:spPr>
          <a:xfrm rot="10800000">
            <a:off x="11303531" y="3265168"/>
            <a:ext cx="236694" cy="232531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raphic 77" descr="Processor">
            <a:extLst>
              <a:ext uri="{FF2B5EF4-FFF2-40B4-BE49-F238E27FC236}">
                <a16:creationId xmlns:a16="http://schemas.microsoft.com/office/drawing/2014/main" id="{24C81789-5B8B-114A-AD4E-7B72A699952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848742" y="824621"/>
            <a:ext cx="1185016" cy="1185016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1A3E38B-995E-9A4D-AFA4-13D560E077BC}"/>
              </a:ext>
            </a:extLst>
          </p:cNvPr>
          <p:cNvSpPr txBox="1"/>
          <p:nvPr/>
        </p:nvSpPr>
        <p:spPr>
          <a:xfrm>
            <a:off x="9613016" y="1870459"/>
            <a:ext cx="149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Data Warehouse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71C5D97-F155-4148-BC8D-D201A69EC161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1668924" y="3584692"/>
            <a:ext cx="9780603" cy="60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74383B44-F45A-734D-A13D-DC2E83B9F597}"/>
              </a:ext>
            </a:extLst>
          </p:cNvPr>
          <p:cNvSpPr/>
          <p:nvPr/>
        </p:nvSpPr>
        <p:spPr>
          <a:xfrm>
            <a:off x="4984140" y="3458522"/>
            <a:ext cx="236694" cy="2700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E146FB6-522D-FB4F-B9D6-0B0050AE3162}"/>
              </a:ext>
            </a:extLst>
          </p:cNvPr>
          <p:cNvSpPr/>
          <p:nvPr/>
        </p:nvSpPr>
        <p:spPr>
          <a:xfrm>
            <a:off x="1668924" y="3449677"/>
            <a:ext cx="236694" cy="2700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A9BD7E0-9B4E-DC47-9BAE-6DFD9DC65483}"/>
              </a:ext>
            </a:extLst>
          </p:cNvPr>
          <p:cNvSpPr/>
          <p:nvPr/>
        </p:nvSpPr>
        <p:spPr>
          <a:xfrm>
            <a:off x="6646977" y="3473753"/>
            <a:ext cx="236694" cy="2700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277E53F-A04D-DB4A-AE5E-58F3F37172B8}"/>
              </a:ext>
            </a:extLst>
          </p:cNvPr>
          <p:cNvSpPr/>
          <p:nvPr/>
        </p:nvSpPr>
        <p:spPr>
          <a:xfrm>
            <a:off x="8599337" y="3489413"/>
            <a:ext cx="236694" cy="2700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Left-Right Arrow 94">
            <a:extLst>
              <a:ext uri="{FF2B5EF4-FFF2-40B4-BE49-F238E27FC236}">
                <a16:creationId xmlns:a16="http://schemas.microsoft.com/office/drawing/2014/main" id="{E68E13CD-320B-0843-80CB-E0E359E16CCF}"/>
              </a:ext>
            </a:extLst>
          </p:cNvPr>
          <p:cNvSpPr/>
          <p:nvPr/>
        </p:nvSpPr>
        <p:spPr>
          <a:xfrm>
            <a:off x="515718" y="5145043"/>
            <a:ext cx="10775617" cy="546494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ell MT" panose="02020503060305020303" pitchFamily="18" charset="77"/>
              </a:rPr>
              <a:t>AMNAYA AUSTRALIA</a:t>
            </a:r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716C1D4E-D56D-8646-B67F-90A7D53855C9}"/>
              </a:ext>
            </a:extLst>
          </p:cNvPr>
          <p:cNvSpPr/>
          <p:nvPr/>
        </p:nvSpPr>
        <p:spPr>
          <a:xfrm rot="15960040">
            <a:off x="10816026" y="3514138"/>
            <a:ext cx="236694" cy="232531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riangle 96">
            <a:extLst>
              <a:ext uri="{FF2B5EF4-FFF2-40B4-BE49-F238E27FC236}">
                <a16:creationId xmlns:a16="http://schemas.microsoft.com/office/drawing/2014/main" id="{52C03358-22D8-C745-B830-F3764BA10580}"/>
              </a:ext>
            </a:extLst>
          </p:cNvPr>
          <p:cNvSpPr/>
          <p:nvPr/>
        </p:nvSpPr>
        <p:spPr>
          <a:xfrm rot="15960040">
            <a:off x="9466457" y="3507602"/>
            <a:ext cx="236694" cy="232531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2E7F1F6A-EC47-0642-A79A-0BEE647FA05F}"/>
              </a:ext>
            </a:extLst>
          </p:cNvPr>
          <p:cNvSpPr/>
          <p:nvPr/>
        </p:nvSpPr>
        <p:spPr>
          <a:xfrm rot="15960040">
            <a:off x="7578121" y="3477272"/>
            <a:ext cx="236694" cy="232531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1C639EB4-A988-454D-9447-49DD18FED536}"/>
              </a:ext>
            </a:extLst>
          </p:cNvPr>
          <p:cNvSpPr/>
          <p:nvPr/>
        </p:nvSpPr>
        <p:spPr>
          <a:xfrm rot="15960040">
            <a:off x="5860354" y="3513242"/>
            <a:ext cx="236694" cy="232531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Graphic 108" descr="Cloud Computing">
            <a:extLst>
              <a:ext uri="{FF2B5EF4-FFF2-40B4-BE49-F238E27FC236}">
                <a16:creationId xmlns:a16="http://schemas.microsoft.com/office/drawing/2014/main" id="{EF24EDD0-45CA-DD42-97CA-E9D413F98B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049820" y="3781047"/>
            <a:ext cx="914400" cy="914400"/>
          </a:xfrm>
          <a:prstGeom prst="rect">
            <a:avLst/>
          </a:prstGeom>
        </p:spPr>
      </p:pic>
      <p:pic>
        <p:nvPicPr>
          <p:cNvPr id="111" name="Graphic 110" descr="Smart Phone">
            <a:extLst>
              <a:ext uri="{FF2B5EF4-FFF2-40B4-BE49-F238E27FC236}">
                <a16:creationId xmlns:a16="http://schemas.microsoft.com/office/drawing/2014/main" id="{96EB30FF-763D-A74B-829D-C3AE590A308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60484" y="3870613"/>
            <a:ext cx="914400" cy="914400"/>
          </a:xfrm>
          <a:prstGeom prst="rect">
            <a:avLst/>
          </a:prstGeom>
        </p:spPr>
      </p:pic>
      <p:pic>
        <p:nvPicPr>
          <p:cNvPr id="113" name="Graphic 112" descr="Thumbs up sign">
            <a:extLst>
              <a:ext uri="{FF2B5EF4-FFF2-40B4-BE49-F238E27FC236}">
                <a16:creationId xmlns:a16="http://schemas.microsoft.com/office/drawing/2014/main" id="{F831A7D8-734F-F845-80BD-AC69F674672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522012" y="3789939"/>
            <a:ext cx="1054046" cy="1054046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B336AE8B-323A-9247-8860-5709E2F03A9B}"/>
              </a:ext>
            </a:extLst>
          </p:cNvPr>
          <p:cNvSpPr txBox="1"/>
          <p:nvPr/>
        </p:nvSpPr>
        <p:spPr>
          <a:xfrm>
            <a:off x="9501999" y="4753705"/>
            <a:ext cx="1789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Information Sharing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5C27DC6-0151-F442-AE36-65FA540EBE88}"/>
              </a:ext>
            </a:extLst>
          </p:cNvPr>
          <p:cNvSpPr txBox="1"/>
          <p:nvPr/>
        </p:nvSpPr>
        <p:spPr>
          <a:xfrm>
            <a:off x="7827364" y="4745516"/>
            <a:ext cx="1708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Information Access</a:t>
            </a:r>
          </a:p>
        </p:txBody>
      </p:sp>
      <p:pic>
        <p:nvPicPr>
          <p:cNvPr id="139" name="Graphic 138" descr="Tug boat">
            <a:extLst>
              <a:ext uri="{FF2B5EF4-FFF2-40B4-BE49-F238E27FC236}">
                <a16:creationId xmlns:a16="http://schemas.microsoft.com/office/drawing/2014/main" id="{2147C314-1CA8-2241-90D5-FCB72DF7354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137082" y="3781519"/>
            <a:ext cx="1089451" cy="1089451"/>
          </a:xfrm>
          <a:prstGeom prst="rect">
            <a:avLst/>
          </a:prstGeom>
        </p:spPr>
      </p:pic>
      <p:pic>
        <p:nvPicPr>
          <p:cNvPr id="141" name="Graphic 140" descr="World">
            <a:extLst>
              <a:ext uri="{FF2B5EF4-FFF2-40B4-BE49-F238E27FC236}">
                <a16:creationId xmlns:a16="http://schemas.microsoft.com/office/drawing/2014/main" id="{1FCE5868-ED18-444B-9231-B41E777549D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560654" y="4149980"/>
            <a:ext cx="303382" cy="303382"/>
          </a:xfrm>
          <a:prstGeom prst="rect">
            <a:avLst/>
          </a:prstGeom>
        </p:spPr>
      </p:pic>
      <p:sp>
        <p:nvSpPr>
          <p:cNvPr id="147" name="Triangle 146">
            <a:extLst>
              <a:ext uri="{FF2B5EF4-FFF2-40B4-BE49-F238E27FC236}">
                <a16:creationId xmlns:a16="http://schemas.microsoft.com/office/drawing/2014/main" id="{69A3B0BC-7C3E-184B-BDFC-968878CCE57E}"/>
              </a:ext>
            </a:extLst>
          </p:cNvPr>
          <p:cNvSpPr/>
          <p:nvPr/>
        </p:nvSpPr>
        <p:spPr>
          <a:xfrm rot="5400000">
            <a:off x="7763459" y="2325269"/>
            <a:ext cx="236694" cy="232531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4167E54-AF58-BB40-AD85-C3A2160BE8B9}"/>
              </a:ext>
            </a:extLst>
          </p:cNvPr>
          <p:cNvSpPr txBox="1"/>
          <p:nvPr/>
        </p:nvSpPr>
        <p:spPr>
          <a:xfrm>
            <a:off x="5936222" y="4766569"/>
            <a:ext cx="1752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Quality Verification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9BBED03-F716-0F45-9065-8846177E4573}"/>
              </a:ext>
            </a:extLst>
          </p:cNvPr>
          <p:cNvSpPr txBox="1"/>
          <p:nvPr/>
        </p:nvSpPr>
        <p:spPr>
          <a:xfrm>
            <a:off x="4417548" y="4760183"/>
            <a:ext cx="1262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Quality Audit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CEFC86B-7F41-784D-A59B-BE98144943D0}"/>
              </a:ext>
            </a:extLst>
          </p:cNvPr>
          <p:cNvSpPr txBox="1"/>
          <p:nvPr/>
        </p:nvSpPr>
        <p:spPr>
          <a:xfrm>
            <a:off x="3179912" y="4785013"/>
            <a:ext cx="922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Exported</a:t>
            </a:r>
          </a:p>
        </p:txBody>
      </p:sp>
      <p:pic>
        <p:nvPicPr>
          <p:cNvPr id="157" name="Graphic 156" descr="Dollar">
            <a:extLst>
              <a:ext uri="{FF2B5EF4-FFF2-40B4-BE49-F238E27FC236}">
                <a16:creationId xmlns:a16="http://schemas.microsoft.com/office/drawing/2014/main" id="{B1276B02-65A1-734D-A2C4-3B705B68980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899310" y="4021448"/>
            <a:ext cx="457200" cy="457200"/>
          </a:xfrm>
          <a:prstGeom prst="rect">
            <a:avLst/>
          </a:prstGeom>
        </p:spPr>
      </p:pic>
      <p:pic>
        <p:nvPicPr>
          <p:cNvPr id="159" name="Graphic 158" descr="Shopping cart">
            <a:extLst>
              <a:ext uri="{FF2B5EF4-FFF2-40B4-BE49-F238E27FC236}">
                <a16:creationId xmlns:a16="http://schemas.microsoft.com/office/drawing/2014/main" id="{A276E406-6056-7146-96AE-87CCEA272BD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186024" y="3915174"/>
            <a:ext cx="914400" cy="914400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21DB70D9-2C36-674D-9641-80DFDA6DC105}"/>
              </a:ext>
            </a:extLst>
          </p:cNvPr>
          <p:cNvSpPr txBox="1"/>
          <p:nvPr/>
        </p:nvSpPr>
        <p:spPr>
          <a:xfrm>
            <a:off x="893272" y="4762671"/>
            <a:ext cx="1520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Organized Retail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9CD97690-1A37-D944-851D-03C7729D230F}"/>
              </a:ext>
            </a:extLst>
          </p:cNvPr>
          <p:cNvCxnSpPr>
            <a:cxnSpLocks/>
          </p:cNvCxnSpPr>
          <p:nvPr/>
        </p:nvCxnSpPr>
        <p:spPr>
          <a:xfrm flipH="1">
            <a:off x="3270972" y="2428259"/>
            <a:ext cx="6733" cy="11936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Left-Right Arrow 164">
            <a:extLst>
              <a:ext uri="{FF2B5EF4-FFF2-40B4-BE49-F238E27FC236}">
                <a16:creationId xmlns:a16="http://schemas.microsoft.com/office/drawing/2014/main" id="{C5202867-D08B-824F-8B2D-F2F0645D4A3F}"/>
              </a:ext>
            </a:extLst>
          </p:cNvPr>
          <p:cNvSpPr/>
          <p:nvPr/>
        </p:nvSpPr>
        <p:spPr>
          <a:xfrm>
            <a:off x="268569" y="2670350"/>
            <a:ext cx="4823989" cy="6144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ell MT" panose="02020503060305020303" pitchFamily="18" charset="77"/>
              </a:rPr>
              <a:t>AMNAYA INDIA</a:t>
            </a:r>
          </a:p>
        </p:txBody>
      </p:sp>
      <p:sp>
        <p:nvSpPr>
          <p:cNvPr id="166" name="Triangle 165">
            <a:extLst>
              <a:ext uri="{FF2B5EF4-FFF2-40B4-BE49-F238E27FC236}">
                <a16:creationId xmlns:a16="http://schemas.microsoft.com/office/drawing/2014/main" id="{4C919EE3-5776-8040-B680-C2BE89F4E698}"/>
              </a:ext>
            </a:extLst>
          </p:cNvPr>
          <p:cNvSpPr/>
          <p:nvPr/>
        </p:nvSpPr>
        <p:spPr>
          <a:xfrm rot="5400000">
            <a:off x="3706739" y="2309351"/>
            <a:ext cx="236694" cy="232531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85A2A46-7C23-0241-9D36-3296793FCB8F}"/>
              </a:ext>
            </a:extLst>
          </p:cNvPr>
          <p:cNvCxnSpPr>
            <a:cxnSpLocks/>
          </p:cNvCxnSpPr>
          <p:nvPr/>
        </p:nvCxnSpPr>
        <p:spPr>
          <a:xfrm flipH="1">
            <a:off x="10401362" y="2435966"/>
            <a:ext cx="6733" cy="11936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E5AEF567-C85F-D740-A4E6-BA532BE37022}"/>
              </a:ext>
            </a:extLst>
          </p:cNvPr>
          <p:cNvSpPr/>
          <p:nvPr/>
        </p:nvSpPr>
        <p:spPr>
          <a:xfrm>
            <a:off x="10279404" y="2316670"/>
            <a:ext cx="236694" cy="2700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84088352-4CD7-E749-BD41-DBAC128087D4}"/>
              </a:ext>
            </a:extLst>
          </p:cNvPr>
          <p:cNvSpPr/>
          <p:nvPr/>
        </p:nvSpPr>
        <p:spPr>
          <a:xfrm>
            <a:off x="10290449" y="3467369"/>
            <a:ext cx="236694" cy="2700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Left-Right Arrow 170">
            <a:extLst>
              <a:ext uri="{FF2B5EF4-FFF2-40B4-BE49-F238E27FC236}">
                <a16:creationId xmlns:a16="http://schemas.microsoft.com/office/drawing/2014/main" id="{C92D319D-3E33-C64E-B7B1-827C9EE7528F}"/>
              </a:ext>
            </a:extLst>
          </p:cNvPr>
          <p:cNvSpPr/>
          <p:nvPr/>
        </p:nvSpPr>
        <p:spPr>
          <a:xfrm>
            <a:off x="5254163" y="2674989"/>
            <a:ext cx="6126765" cy="598169"/>
          </a:xfrm>
          <a:prstGeom prst="left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ell MT" panose="02020503060305020303" pitchFamily="18" charset="77"/>
              </a:rPr>
              <a:t>AMNAYA UK</a:t>
            </a:r>
          </a:p>
        </p:txBody>
      </p:sp>
      <p:sp>
        <p:nvSpPr>
          <p:cNvPr id="173" name="Triangle 172">
            <a:extLst>
              <a:ext uri="{FF2B5EF4-FFF2-40B4-BE49-F238E27FC236}">
                <a16:creationId xmlns:a16="http://schemas.microsoft.com/office/drawing/2014/main" id="{3B734FF0-EFD7-2F41-91CF-6563F8EBDEAF}"/>
              </a:ext>
            </a:extLst>
          </p:cNvPr>
          <p:cNvSpPr/>
          <p:nvPr/>
        </p:nvSpPr>
        <p:spPr>
          <a:xfrm rot="10800000">
            <a:off x="10279404" y="3214071"/>
            <a:ext cx="236694" cy="232531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C725B236-ACAD-D348-A609-B12C5D58C21D}"/>
              </a:ext>
            </a:extLst>
          </p:cNvPr>
          <p:cNvSpPr/>
          <p:nvPr/>
        </p:nvSpPr>
        <p:spPr>
          <a:xfrm>
            <a:off x="3137082" y="2251739"/>
            <a:ext cx="236694" cy="2700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1C97843-6E0A-4549-9C01-003509C2EFB0}"/>
              </a:ext>
            </a:extLst>
          </p:cNvPr>
          <p:cNvSpPr/>
          <p:nvPr/>
        </p:nvSpPr>
        <p:spPr>
          <a:xfrm>
            <a:off x="3665547" y="3480391"/>
            <a:ext cx="236694" cy="2700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riangle 175">
            <a:extLst>
              <a:ext uri="{FF2B5EF4-FFF2-40B4-BE49-F238E27FC236}">
                <a16:creationId xmlns:a16="http://schemas.microsoft.com/office/drawing/2014/main" id="{231CD7B0-8F06-F741-B0B0-EEEB79B89A86}"/>
              </a:ext>
            </a:extLst>
          </p:cNvPr>
          <p:cNvSpPr/>
          <p:nvPr/>
        </p:nvSpPr>
        <p:spPr>
          <a:xfrm rot="15960040">
            <a:off x="3138057" y="3490294"/>
            <a:ext cx="236694" cy="232531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75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ece of cake on a table&#10;&#10;Description automatically generated">
            <a:extLst>
              <a:ext uri="{FF2B5EF4-FFF2-40B4-BE49-F238E27FC236}">
                <a16:creationId xmlns:a16="http://schemas.microsoft.com/office/drawing/2014/main" id="{1336C036-56C3-004D-8FFD-49D779217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-2"/>
          <a:stretch/>
        </p:blipFill>
        <p:spPr>
          <a:xfrm>
            <a:off x="991027" y="656320"/>
            <a:ext cx="4944107" cy="4944110"/>
          </a:xfrm>
          <a:custGeom>
            <a:avLst/>
            <a:gdLst>
              <a:gd name="connsiteX0" fmla="*/ 2313823 w 4627646"/>
              <a:gd name="connsiteY0" fmla="*/ 0 h 4627648"/>
              <a:gd name="connsiteX1" fmla="*/ 4627646 w 4627646"/>
              <a:gd name="connsiteY1" fmla="*/ 2313824 h 4627648"/>
              <a:gd name="connsiteX2" fmla="*/ 2313823 w 4627646"/>
              <a:gd name="connsiteY2" fmla="*/ 4627648 h 4627648"/>
              <a:gd name="connsiteX3" fmla="*/ 0 w 4627646"/>
              <a:gd name="connsiteY3" fmla="*/ 2313824 h 4627648"/>
              <a:gd name="connsiteX4" fmla="*/ 2313823 w 4627646"/>
              <a:gd name="connsiteY4" fmla="*/ 0 h 462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3" name="Picture 2" descr="A picture containing Petri dish&#10;&#10;Description automatically generated">
            <a:extLst>
              <a:ext uri="{FF2B5EF4-FFF2-40B4-BE49-F238E27FC236}">
                <a16:creationId xmlns:a16="http://schemas.microsoft.com/office/drawing/2014/main" id="{4058860E-D822-0E40-B3A6-9690F6FA7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8" r="12880" b="-2"/>
          <a:stretch/>
        </p:blipFill>
        <p:spPr>
          <a:xfrm>
            <a:off x="6256868" y="656320"/>
            <a:ext cx="4944107" cy="4944110"/>
          </a:xfrm>
          <a:custGeom>
            <a:avLst/>
            <a:gdLst>
              <a:gd name="connsiteX0" fmla="*/ 2313823 w 4627646"/>
              <a:gd name="connsiteY0" fmla="*/ 0 h 4627648"/>
              <a:gd name="connsiteX1" fmla="*/ 4627646 w 4627646"/>
              <a:gd name="connsiteY1" fmla="*/ 2313824 h 4627648"/>
              <a:gd name="connsiteX2" fmla="*/ 2313823 w 4627646"/>
              <a:gd name="connsiteY2" fmla="*/ 4627648 h 4627648"/>
              <a:gd name="connsiteX3" fmla="*/ 0 w 4627646"/>
              <a:gd name="connsiteY3" fmla="*/ 2313824 h 4627648"/>
              <a:gd name="connsiteX4" fmla="*/ 2313823 w 4627646"/>
              <a:gd name="connsiteY4" fmla="*/ 0 h 462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96F5-423A-A046-99A8-B81BCF12FD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3229D88-3E40-4D43-8104-616953595002}" type="datetime1">
              <a:rPr lang="en-US" smtClean="0"/>
              <a:pPr>
                <a:spcAft>
                  <a:spcPts val="600"/>
                </a:spcAft>
              </a:pPr>
              <a:t>4/1/2023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97DBD-3F8E-6147-B79F-EA25C0E94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31A59-376F-2043-B69B-06BBAC27B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1967075-526C-D240-913E-7FCF5F25C26C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EE6017-E3B3-8C44-ABDE-780CE0F1C164}"/>
              </a:ext>
            </a:extLst>
          </p:cNvPr>
          <p:cNvSpPr txBox="1"/>
          <p:nvPr/>
        </p:nvSpPr>
        <p:spPr>
          <a:xfrm>
            <a:off x="1078119" y="5716780"/>
            <a:ext cx="10035761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ell MT" panose="02020503060305020303" pitchFamily="18" charset="77"/>
              </a:rPr>
              <a:t>How well do we know goat cheese and camel milk based cosmetics?</a:t>
            </a:r>
          </a:p>
        </p:txBody>
      </p:sp>
    </p:spTree>
    <p:extLst>
      <p:ext uri="{BB962C8B-B14F-4D97-AF65-F5344CB8AC3E}">
        <p14:creationId xmlns:p14="http://schemas.microsoft.com/office/powerpoint/2010/main" val="4130195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98CEB-125E-9245-A645-F76264EF4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B264-0AFF-8E43-A366-AC6144D872A8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8E3D0-634C-D349-BB44-C4F94713E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CB01D-1849-3144-925C-67E13E916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25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07EB21-13A7-1F41-80D7-624FB63228CE}"/>
              </a:ext>
            </a:extLst>
          </p:cNvPr>
          <p:cNvSpPr/>
          <p:nvPr/>
        </p:nvSpPr>
        <p:spPr>
          <a:xfrm>
            <a:off x="281060" y="995211"/>
            <a:ext cx="4972832" cy="53611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07ED1C-89A1-5F42-AFD0-97B36C64C877}"/>
              </a:ext>
            </a:extLst>
          </p:cNvPr>
          <p:cNvSpPr/>
          <p:nvPr/>
        </p:nvSpPr>
        <p:spPr>
          <a:xfrm>
            <a:off x="848291" y="1520050"/>
            <a:ext cx="3838370" cy="11695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1400" dirty="0">
                <a:latin typeface="TimesNewRomanPSMT"/>
              </a:rPr>
              <a:t>127 cases reported for </a:t>
            </a:r>
            <a:r>
              <a:rPr lang="en-IN" sz="1400" i="1" dirty="0">
                <a:latin typeface="TimesNewRomanPS"/>
              </a:rPr>
              <a:t>B. </a:t>
            </a:r>
            <a:r>
              <a:rPr lang="en-IN" sz="1400" i="1" dirty="0" err="1">
                <a:latin typeface="TimesNewRomanPS"/>
              </a:rPr>
              <a:t>melitemis</a:t>
            </a:r>
            <a:r>
              <a:rPr lang="en-IN" sz="1400" i="1" dirty="0">
                <a:latin typeface="TimesNewRomanPS"/>
              </a:rPr>
              <a:t> - </a:t>
            </a:r>
            <a:r>
              <a:rPr lang="en-IN" sz="1400" dirty="0">
                <a:latin typeface="TimesNewRomanPSMT"/>
              </a:rPr>
              <a:t>most common form of brucellosis in Texas and California. Consumption of unpasteurized goat milk products from Mexico. Survive in goat cheese products for up to 100days.</a:t>
            </a:r>
            <a:endParaRPr lang="en-IN" sz="1400" dirty="0">
              <a:effectLst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780BFE-E4C1-CF44-9B53-D8A14A0BB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0" y="3026446"/>
            <a:ext cx="4042052" cy="32085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0466DF-FCF5-2046-9C6D-5A7BB8181516}"/>
              </a:ext>
            </a:extLst>
          </p:cNvPr>
          <p:cNvSpPr/>
          <p:nvPr/>
        </p:nvSpPr>
        <p:spPr>
          <a:xfrm>
            <a:off x="5345642" y="995211"/>
            <a:ext cx="3384999" cy="53611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BCF693-24C5-5C43-8DB7-E9DE7A39595A}"/>
              </a:ext>
            </a:extLst>
          </p:cNvPr>
          <p:cNvSpPr/>
          <p:nvPr/>
        </p:nvSpPr>
        <p:spPr>
          <a:xfrm>
            <a:off x="8822391" y="995210"/>
            <a:ext cx="3088550" cy="53611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58CB67-A49F-F140-A7A2-B0C6DE22F710}"/>
              </a:ext>
            </a:extLst>
          </p:cNvPr>
          <p:cNvSpPr/>
          <p:nvPr/>
        </p:nvSpPr>
        <p:spPr>
          <a:xfrm>
            <a:off x="1739277" y="623051"/>
            <a:ext cx="2056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NewRomanPSMT"/>
              </a:rPr>
              <a:t>Nation Wide Impact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13F943-EE5F-B544-9FE9-A68D3A9EADBE}"/>
              </a:ext>
            </a:extLst>
          </p:cNvPr>
          <p:cNvSpPr/>
          <p:nvPr/>
        </p:nvSpPr>
        <p:spPr>
          <a:xfrm>
            <a:off x="5871442" y="630086"/>
            <a:ext cx="2133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NewRomanPSMT"/>
              </a:rPr>
              <a:t>Country Wide Recall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838ADF-8326-D04D-AB8D-61D777B2EA53}"/>
              </a:ext>
            </a:extLst>
          </p:cNvPr>
          <p:cNvSpPr/>
          <p:nvPr/>
        </p:nvSpPr>
        <p:spPr>
          <a:xfrm>
            <a:off x="9225970" y="630086"/>
            <a:ext cx="2281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latin typeface="TimesNewRomanPSMT"/>
              </a:rPr>
              <a:t>Impact on the Industry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1BCA17-2F00-7D42-8131-4D94781E0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863" y="3026233"/>
            <a:ext cx="2836556" cy="283655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DD6F649-CB30-664A-9F51-576A5F4979AA}"/>
              </a:ext>
            </a:extLst>
          </p:cNvPr>
          <p:cNvSpPr/>
          <p:nvPr/>
        </p:nvSpPr>
        <p:spPr>
          <a:xfrm>
            <a:off x="5619863" y="2166381"/>
            <a:ext cx="2836556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IN" sz="1400" dirty="0">
                <a:latin typeface="TimesNewRomanPSMT"/>
              </a:rPr>
              <a:t>Recall of Goat Cheese Packs from at least 23,000 stores nationwide</a:t>
            </a:r>
            <a:endParaRPr lang="en-IN" sz="1400" dirty="0">
              <a:effectLst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72094D-F87B-234C-9955-C58562CE00CE}"/>
              </a:ext>
            </a:extLst>
          </p:cNvPr>
          <p:cNvSpPr/>
          <p:nvPr/>
        </p:nvSpPr>
        <p:spPr>
          <a:xfrm>
            <a:off x="9244759" y="1707805"/>
            <a:ext cx="2127830" cy="41549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rgbClr val="FF0000"/>
                </a:solidFill>
                <a:effectLst/>
              </a:rPr>
              <a:t>6 – 7 years to recover</a:t>
            </a:r>
          </a:p>
          <a:p>
            <a:pPr algn="ctr"/>
            <a:endParaRPr lang="en-IN" sz="2400" b="1" dirty="0"/>
          </a:p>
          <a:p>
            <a:pPr algn="ctr"/>
            <a:r>
              <a:rPr lang="en-IN" sz="2400" b="1" dirty="0"/>
              <a:t>….d</a:t>
            </a:r>
            <a:r>
              <a:rPr lang="en-IN" sz="2400" b="1" dirty="0">
                <a:effectLst/>
              </a:rPr>
              <a:t>ue to</a:t>
            </a:r>
          </a:p>
          <a:p>
            <a:pPr algn="ctr"/>
            <a:endParaRPr lang="en-IN" sz="2400" b="1" dirty="0"/>
          </a:p>
          <a:p>
            <a:pPr algn="ctr"/>
            <a:r>
              <a:rPr lang="en-IN" sz="2400" b="1" dirty="0">
                <a:solidFill>
                  <a:srgbClr val="C00000"/>
                </a:solidFill>
                <a:effectLst/>
              </a:rPr>
              <a:t>1 Supplier </a:t>
            </a:r>
          </a:p>
          <a:p>
            <a:pPr algn="ctr"/>
            <a:endParaRPr lang="en-IN" sz="2400" b="1" dirty="0"/>
          </a:p>
          <a:p>
            <a:pPr algn="ctr"/>
            <a:r>
              <a:rPr lang="en-IN" sz="2400" b="1" dirty="0">
                <a:solidFill>
                  <a:srgbClr val="C00000"/>
                </a:solidFill>
              </a:rPr>
              <a:t>1</a:t>
            </a:r>
            <a:r>
              <a:rPr lang="en-IN" sz="2400" b="1" dirty="0">
                <a:solidFill>
                  <a:srgbClr val="C00000"/>
                </a:solidFill>
                <a:effectLst/>
              </a:rPr>
              <a:t> Lot </a:t>
            </a:r>
          </a:p>
          <a:p>
            <a:pPr algn="ctr"/>
            <a:endParaRPr lang="en-IN" sz="2400" b="1" dirty="0"/>
          </a:p>
          <a:p>
            <a:pPr algn="ctr"/>
            <a:r>
              <a:rPr lang="en-IN" sz="2400" b="1" dirty="0">
                <a:solidFill>
                  <a:srgbClr val="C00000"/>
                </a:solidFill>
              </a:rPr>
              <a:t>1 Day</a:t>
            </a:r>
          </a:p>
          <a:p>
            <a:pPr algn="ctr"/>
            <a:endParaRPr lang="en-IN" sz="2400" b="1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E6D997-BC8F-5D46-83EB-59E9351F4F93}"/>
              </a:ext>
            </a:extLst>
          </p:cNvPr>
          <p:cNvSpPr txBox="1"/>
          <p:nvPr/>
        </p:nvSpPr>
        <p:spPr>
          <a:xfrm>
            <a:off x="404626" y="111656"/>
            <a:ext cx="872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77"/>
              </a:rPr>
              <a:t>2014 Outbreak of B. </a:t>
            </a:r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77"/>
              </a:rPr>
              <a:t>Melitemis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77"/>
              </a:rPr>
              <a:t> in Goat Cheese from Mexico….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DD6CA4-DDDE-8843-A856-FCF380BEDD3C}"/>
              </a:ext>
            </a:extLst>
          </p:cNvPr>
          <p:cNvSpPr/>
          <p:nvPr/>
        </p:nvSpPr>
        <p:spPr>
          <a:xfrm rot="18730181">
            <a:off x="5838405" y="4212876"/>
            <a:ext cx="2212124" cy="5232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800" dirty="0">
                <a:latin typeface="TimesNewRomanPSMT"/>
              </a:rPr>
              <a:t>Recall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81466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659BA-FFC1-F448-B981-62664497E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F0D1B-35BC-B843-B6D5-AD81CC0CF593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AB721-1BF5-E24E-96E0-57B12B1F2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D1F31-151A-5C40-B19A-28FD5A6B8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E7EFEB-E666-394C-8B49-ECF92C04A19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8300" y="1234141"/>
            <a:ext cx="3365500" cy="47625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E6D53F-3F39-B34F-94C0-11DB86F5F4E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7900" y="1234141"/>
            <a:ext cx="3365500" cy="47625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7101D9-51EF-3B4B-B20A-A4277B995F1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4300" y="1234141"/>
            <a:ext cx="3403600" cy="4762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CC3AA7-834C-5941-A3FD-BFA980EFC34B}"/>
              </a:ext>
            </a:extLst>
          </p:cNvPr>
          <p:cNvSpPr txBox="1"/>
          <p:nvPr/>
        </p:nvSpPr>
        <p:spPr>
          <a:xfrm>
            <a:off x="1473064" y="403144"/>
            <a:ext cx="99951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400" b="1" dirty="0">
                <a:latin typeface="Bell MT" panose="02020503060305020303" pitchFamily="18" charset="77"/>
              </a:rPr>
              <a:t>AMNAYA GVCD provides Value to the Entire Chain of Operations from </a:t>
            </a:r>
          </a:p>
          <a:p>
            <a:pPr algn="just"/>
            <a:r>
              <a:rPr lang="en-US" sz="2400" b="1" dirty="0">
                <a:latin typeface="Bell MT" panose="02020503060305020303" pitchFamily="18" charset="77"/>
              </a:rPr>
              <a:t>Point of Production(</a:t>
            </a:r>
            <a:r>
              <a:rPr lang="en-US" sz="2400" b="1" dirty="0" err="1">
                <a:latin typeface="Bell MT" panose="02020503060305020303" pitchFamily="18" charset="77"/>
              </a:rPr>
              <a:t>PoP</a:t>
            </a:r>
            <a:r>
              <a:rPr lang="en-US" sz="2400" b="1" dirty="0">
                <a:latin typeface="Bell MT" panose="02020503060305020303" pitchFamily="18" charset="77"/>
              </a:rPr>
              <a:t>) to Point of Final Consumption(</a:t>
            </a:r>
            <a:r>
              <a:rPr lang="en-US" sz="2400" b="1" dirty="0" err="1">
                <a:latin typeface="Bell MT" panose="02020503060305020303" pitchFamily="18" charset="77"/>
              </a:rPr>
              <a:t>PoFC</a:t>
            </a:r>
            <a:r>
              <a:rPr lang="en-US" sz="2400" b="1" dirty="0">
                <a:latin typeface="Bell MT" panose="02020503060305020303" pitchFamily="18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5512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B68EB1-9389-0D43-B112-402E437E2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25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1D639-64D7-D441-931F-E82191C6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3CE84E-863F-C549-B81F-A53C5D42C411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4/1/2023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C71FA-59A1-5D47-AD59-C99A905CF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F6384-2B66-E447-A57B-B0B078E30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1967075-526C-D240-913E-7FCF5F25C26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4DEA90C1-5E47-FA40-BAE6-6A63842AC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60" y="2004161"/>
            <a:ext cx="2743200" cy="388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91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3782FF7-7E89-DB43-A05F-F2680F0EA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358" y="1450448"/>
            <a:ext cx="2793571" cy="39485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7E5CA-FB7D-D54F-9872-DEE778D9D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1158" y="2706865"/>
            <a:ext cx="5383652" cy="3470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latin typeface="Gill Sans MT" panose="020B0502020104020203" pitchFamily="34" charset="77"/>
              </a:rPr>
              <a:t>Reachout to </a:t>
            </a:r>
            <a:r>
              <a:rPr lang="en-US" sz="2400">
                <a:latin typeface="Gill Sans MT" panose="020B0502020104020203" pitchFamily="34" charset="77"/>
                <a:hlinkClick r:id="rId3"/>
              </a:rPr>
              <a:t>projects@amnayacorp.com</a:t>
            </a:r>
            <a:r>
              <a:rPr lang="en-US" sz="2400">
                <a:latin typeface="Gill Sans MT" panose="020B0502020104020203" pitchFamily="34" charset="77"/>
              </a:rPr>
              <a:t> for all queries related to business and investments. </a:t>
            </a:r>
          </a:p>
          <a:p>
            <a:pPr marL="0" indent="0">
              <a:buNone/>
            </a:pPr>
            <a:endParaRPr lang="en-US" sz="2400">
              <a:latin typeface="Gill Sans MT" panose="020B0502020104020203" pitchFamily="34" charset="77"/>
            </a:endParaRPr>
          </a:p>
          <a:p>
            <a:pPr marL="0" indent="0">
              <a:buNone/>
            </a:pPr>
            <a:r>
              <a:rPr lang="en-US" sz="2400" b="1">
                <a:latin typeface="Gill Sans MT" panose="020B0502020104020203" pitchFamily="34" charset="77"/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1566892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25A73-A8E3-5C43-A4A7-2D3324B2E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FE025-F130-0340-9503-62C188F715F6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9F9D1-9A0F-7546-B88D-4755791C8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A6329-B388-1947-9406-DDBFE679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59B0ECD-75A3-A542-903D-C8F88129C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214" y="1192031"/>
            <a:ext cx="2793571" cy="394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63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37045-3E47-124E-8096-3AA67D891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FD41A-824F-144F-9756-81B3D97917D5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2F45B-FA5D-E942-888B-43F9050A5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B31E5-97E6-244C-93AD-4CABF825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FB55-FCCC-C844-9CBC-38AA3E09625A}" type="slidenum">
              <a:rPr lang="en-US" smtClean="0"/>
              <a:t>3</a:t>
            </a:fld>
            <a:endParaRPr lang="en-US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FABAE68A-5A4B-AC46-BBE7-2AE6CE305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217" y="-237629"/>
            <a:ext cx="1646817" cy="23304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28B0DE-86BA-BB4F-A938-71A18AAB772E}"/>
              </a:ext>
            </a:extLst>
          </p:cNvPr>
          <p:cNvSpPr txBox="1"/>
          <p:nvPr/>
        </p:nvSpPr>
        <p:spPr>
          <a:xfrm>
            <a:off x="264097" y="1925413"/>
            <a:ext cx="9594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WHAT DO WE PROPOSE TO DO? – SETUP A UNIT FOR CLIENT AS UNDER: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0A6F323-8027-1847-B8E8-FA07CC78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53260"/>
            <a:ext cx="7772401" cy="511697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WHAT ARE THE BROAD DELIVERABLES FROM VENDOR?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9245DD9-2BBA-B145-874A-11685546A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351042"/>
              </p:ext>
            </p:extLst>
          </p:nvPr>
        </p:nvGraphicFramePr>
        <p:xfrm>
          <a:off x="264097" y="2325523"/>
          <a:ext cx="11611628" cy="1516226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422383">
                  <a:extLst>
                    <a:ext uri="{9D8B030D-6E8A-4147-A177-3AD203B41FA5}">
                      <a16:colId xmlns:a16="http://schemas.microsoft.com/office/drawing/2014/main" val="2803059779"/>
                    </a:ext>
                  </a:extLst>
                </a:gridCol>
                <a:gridCol w="9189245">
                  <a:extLst>
                    <a:ext uri="{9D8B030D-6E8A-4147-A177-3AD203B41FA5}">
                      <a16:colId xmlns:a16="http://schemas.microsoft.com/office/drawing/2014/main" val="3512403711"/>
                    </a:ext>
                  </a:extLst>
                </a:gridCol>
              </a:tblGrid>
              <a:tr h="357986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0070C0"/>
                          </a:solidFill>
                          <a:latin typeface="Baskerville SemiBold" panose="02020502070401020303" pitchFamily="18" charset="0"/>
                          <a:ea typeface="Baskerville SemiBold" panose="02020502070401020303" pitchFamily="18" charset="0"/>
                        </a:rPr>
                        <a:t>PHASE I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1" i="0" dirty="0">
                          <a:solidFill>
                            <a:srgbClr val="0070C0"/>
                          </a:solidFill>
                          <a:latin typeface="Baskerville SemiBold" panose="02020502070401020303" pitchFamily="18" charset="0"/>
                          <a:ea typeface="Baskerville SemiBold" panose="02020502070401020303" pitchFamily="18" charset="0"/>
                        </a:rPr>
                        <a:t>Goat Cheese Manufacturing Plant for XXXX Liters Per Day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061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solidFill>
                            <a:srgbClr val="0070C0"/>
                          </a:solidFill>
                          <a:latin typeface="Baskerville SemiBold" panose="02020502070401020303" pitchFamily="18" charset="0"/>
                          <a:ea typeface="Baskerville SemiBold" panose="02020502070401020303" pitchFamily="18" charset="0"/>
                        </a:rPr>
                        <a:t>Phase II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1" i="0" dirty="0">
                          <a:solidFill>
                            <a:srgbClr val="0070C0"/>
                          </a:solidFill>
                          <a:latin typeface="Baskerville SemiBold" panose="02020502070401020303" pitchFamily="18" charset="0"/>
                          <a:ea typeface="Baskerville SemiBold" panose="02020502070401020303" pitchFamily="18" charset="0"/>
                        </a:rPr>
                        <a:t>Goat Cheese Manufacturing Plant for XXXX Liters of Goat Milk Per Day; Goat Farm Setup for XXXX of Requirements of Goat Milk Per Day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869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b="1" i="0" dirty="0">
                        <a:solidFill>
                          <a:srgbClr val="0070C0"/>
                        </a:solidFill>
                        <a:latin typeface="Baskerville SemiBold" panose="02020502070401020303" pitchFamily="18" charset="0"/>
                        <a:ea typeface="Baskerville SemiBold" panose="02020502070401020303" pitchFamily="18" charset="0"/>
                      </a:endParaRPr>
                    </a:p>
                    <a:p>
                      <a:pPr algn="ctr"/>
                      <a:r>
                        <a:rPr lang="en-US" sz="1600" b="1" i="0" dirty="0">
                          <a:solidFill>
                            <a:srgbClr val="0070C0"/>
                          </a:solidFill>
                          <a:latin typeface="Baskerville SemiBold" panose="02020502070401020303" pitchFamily="18" charset="0"/>
                          <a:ea typeface="Baskerville SemiBold" panose="02020502070401020303" pitchFamily="18" charset="0"/>
                        </a:rPr>
                        <a:t>Phase III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1" i="0" dirty="0">
                          <a:solidFill>
                            <a:srgbClr val="0070C0"/>
                          </a:solidFill>
                          <a:latin typeface="Baskerville SemiBold" panose="02020502070401020303" pitchFamily="18" charset="0"/>
                          <a:ea typeface="Baskerville SemiBold" panose="02020502070401020303" pitchFamily="18" charset="0"/>
                        </a:rPr>
                        <a:t>Unit is integrated within AMNAYA Global Value Chain for Dairy Products, Unit is commissioned as a 100% EOU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418923"/>
                  </a:ext>
                </a:extLst>
              </a:tr>
            </a:tbl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8A21E88F-BF8A-A041-89D1-9600800542CC}"/>
              </a:ext>
            </a:extLst>
          </p:cNvPr>
          <p:cNvSpPr txBox="1">
            <a:spLocks/>
          </p:cNvSpPr>
          <p:nvPr/>
        </p:nvSpPr>
        <p:spPr>
          <a:xfrm>
            <a:off x="264097" y="4315573"/>
            <a:ext cx="8346503" cy="36398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0070C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Business Setup and Execution, Business Development &amp; Supply Chain Management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9109579-5681-7E48-A4AE-10602DB093AF}"/>
              </a:ext>
            </a:extLst>
          </p:cNvPr>
          <p:cNvSpPr txBox="1">
            <a:spLocks/>
          </p:cNvSpPr>
          <p:nvPr/>
        </p:nvSpPr>
        <p:spPr>
          <a:xfrm>
            <a:off x="-255965" y="4679554"/>
            <a:ext cx="8589129" cy="511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</a:rPr>
              <a:t>WHAT IS AMNAYA’s PREFERRED MODE OF ASSOCIATION?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2C07720-0862-A841-B4C7-162D513BD00F}"/>
              </a:ext>
            </a:extLst>
          </p:cNvPr>
          <p:cNvSpPr txBox="1">
            <a:spLocks/>
          </p:cNvSpPr>
          <p:nvPr/>
        </p:nvSpPr>
        <p:spPr>
          <a:xfrm>
            <a:off x="264097" y="5164949"/>
            <a:ext cx="11611628" cy="4781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0070C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Retained for Each of the Phase and Each set of the Deliverables; Taxation as per Local Jurisdiction(ex. Indian Tax Laws applicable for those hired within India)</a:t>
            </a:r>
          </a:p>
        </p:txBody>
      </p:sp>
    </p:spTree>
    <p:extLst>
      <p:ext uri="{BB962C8B-B14F-4D97-AF65-F5344CB8AC3E}">
        <p14:creationId xmlns:p14="http://schemas.microsoft.com/office/powerpoint/2010/main" val="2189456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05AEE-35DC-CE4C-BA9B-3FCE3677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77154-9FA1-BF44-83A8-B49A8F6D42B4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ACA80-CCCB-744C-88E0-5BDB45D8B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70DE-4408-CB41-BFA3-E2D30D34F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C091D8-4572-DF4B-A045-14EA4F4B7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071" y="851978"/>
            <a:ext cx="3097434" cy="1818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7BFA63-FAFF-AE48-85B2-07F7FF5F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232" y="891815"/>
            <a:ext cx="2899820" cy="17790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8C5745-8886-3743-878B-D33A4CAA9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507" y="812217"/>
            <a:ext cx="2699344" cy="1779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5C7258-CCAA-1645-8801-B3ED3F760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812217"/>
            <a:ext cx="3097434" cy="18532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2985AE-108B-CC4B-B93E-9F18A61FE2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8140" y="2705742"/>
            <a:ext cx="2949195" cy="18532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481F5E-CD64-E043-B326-3819BE8EEB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6493" y="2697769"/>
            <a:ext cx="2713856" cy="18188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C4935A-31CD-CA4D-830B-782F50DBD8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321" y="2705742"/>
            <a:ext cx="2755136" cy="19630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F8448DC-395B-5743-9529-FA78EFE9B1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1195" y="4690840"/>
            <a:ext cx="3580525" cy="21671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D3035B-0626-C44E-B9C1-D6DD8D84C4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1007" y="4690840"/>
            <a:ext cx="2892657" cy="22048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ADB9D7D-CFF3-E142-AA6E-910C0F7DDA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9507" y="2727767"/>
            <a:ext cx="2684569" cy="196307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B8979B2-B8CB-0A4C-9AB5-DACF93B3A7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82951" y="4690840"/>
            <a:ext cx="3383996" cy="21671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656CF6D-A5A2-4047-AD2A-756B37239108}"/>
              </a:ext>
            </a:extLst>
          </p:cNvPr>
          <p:cNvSpPr txBox="1"/>
          <p:nvPr/>
        </p:nvSpPr>
        <p:spPr>
          <a:xfrm>
            <a:off x="12926860" y="41085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680C8B-2FC2-E745-BF50-946134B37F93}"/>
              </a:ext>
            </a:extLst>
          </p:cNvPr>
          <p:cNvSpPr txBox="1"/>
          <p:nvPr/>
        </p:nvSpPr>
        <p:spPr>
          <a:xfrm>
            <a:off x="190303" y="130678"/>
            <a:ext cx="7696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ell MT" panose="02020503060305020303" pitchFamily="18" charset="77"/>
              </a:rPr>
              <a:t>Standard Trade and Development Facility</a:t>
            </a:r>
          </a:p>
        </p:txBody>
      </p:sp>
    </p:spTree>
    <p:extLst>
      <p:ext uri="{BB962C8B-B14F-4D97-AF65-F5344CB8AC3E}">
        <p14:creationId xmlns:p14="http://schemas.microsoft.com/office/powerpoint/2010/main" val="2652460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68289-B67C-DD4B-938A-6F3AC6A14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920E-43F7-8446-8244-DC7E8ECCEE5E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EB61B-C6D4-164B-82AF-DB17271BC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22880-E2BD-8744-B63E-D0E48638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BD083D-0265-F342-9088-A95AC02727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2472" y="53835"/>
            <a:ext cx="7141922" cy="675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78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D190A1-6E9D-5545-B509-05BB7BFAC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8525" y="1825625"/>
            <a:ext cx="4014950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95874-03AE-8D41-A89E-735778831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E88F-61DD-6744-BE47-01648FAC33F3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5ADDF-A471-4740-AEE3-358C82E2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6A112-22F3-3C4F-B9BA-FF4E2D950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80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31664-0E4E-A643-854E-EAFF51D78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C0DD-0653-5443-8D7F-F174760DE06D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03595-E40C-F94F-8656-2C9EAA62D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AAC46-EE61-F549-841A-C7C231B3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AA62BF-6FC7-1E46-A8A5-CA9159458C7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2316" y="177620"/>
            <a:ext cx="7087367" cy="617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83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BC09E-0E29-3344-B7A4-0C061CBE0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0835B-A2FB-AB47-AA1A-F13107256E66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12B2F-4CED-6944-BB25-405FFC88C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43352-D56C-F248-A2DE-0C24F1C9D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34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0F5C8B-72C5-AC45-BF6F-167E676608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5413" y="0"/>
            <a:ext cx="7589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90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A6AB0-F16C-DC48-B7A1-25B9E6F1F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3E717-852F-D44E-ABE6-3B1CB944F12B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281A1-B6B9-FD41-9EAE-9037F141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4AFCA-7036-8D47-809F-AA4A1BBE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23ED3-E54C-C740-AE1A-84EC98B7D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654050"/>
            <a:ext cx="68961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4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F3EDD-4B96-AA4B-B9AD-99BADCAF9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F7573-62CF-F04B-B6FE-808BD48FD298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9307B-CC81-7045-B472-FF541F842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E26FD-DC95-054D-B44F-A83155FE2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D3D4D4-1D33-494E-8ACA-564FA21421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7245" y="68262"/>
            <a:ext cx="10406555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65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58B66-6FA9-9443-8212-D08F33E36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656-EA55-604C-BD13-B49836C918A7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C9170-DF06-1646-AB47-80C9DF91B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BAD8D-AAD1-1B4C-A97C-BDE372E8A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22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88565-4889-3F46-8B0F-A76E642C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36FDB-144C-DD48-BCBF-FF023F6B9A4A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D8499-7435-2C43-B44B-45F1D1B22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7DDA6-5FF2-574C-AA89-422EFA215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24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38887-FF2B-5A45-A125-4FB99D40D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706C6-5BD8-2245-B6F7-1AF2C9E6085A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18494-B8AD-794D-B56D-E70972270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59D5D-0A75-1440-9DD3-79C353C7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79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F055B-61D9-0C41-8986-6470CCDC0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FD41A-824F-144F-9756-81B3D97917D5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7A2A0-1BB1-104A-AA7C-CFD47D9C7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6B60D-E59F-DB4E-B17A-00473E08E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FB55-FCCC-C844-9CBC-38AA3E09625A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7D9FE-04FD-9943-A724-A1B062EDB47E}"/>
              </a:ext>
            </a:extLst>
          </p:cNvPr>
          <p:cNvSpPr txBox="1"/>
          <p:nvPr/>
        </p:nvSpPr>
        <p:spPr>
          <a:xfrm>
            <a:off x="10101613" y="136525"/>
            <a:ext cx="1763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ill Sans MT" panose="020B0502020104020203" pitchFamily="34" charset="77"/>
              </a:rPr>
              <a:t>PHASE-1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8E3DED-C723-4A4F-8EB0-B085001DC778}"/>
              </a:ext>
            </a:extLst>
          </p:cNvPr>
          <p:cNvSpPr txBox="1"/>
          <p:nvPr/>
        </p:nvSpPr>
        <p:spPr>
          <a:xfrm>
            <a:off x="223202" y="2577023"/>
            <a:ext cx="10726975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" pitchFamily="2" charset="0"/>
              </a:rPr>
              <a:t>Operational Efficiency based upon Pooling in of Revenues for Re-Investment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22D60B-C05E-E84B-B60C-CFAB8B474973}"/>
              </a:ext>
            </a:extLst>
          </p:cNvPr>
          <p:cNvSpPr txBox="1"/>
          <p:nvPr/>
        </p:nvSpPr>
        <p:spPr>
          <a:xfrm>
            <a:off x="223203" y="3635411"/>
            <a:ext cx="1072697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" pitchFamily="2" charset="0"/>
              </a:rPr>
              <a:t>Enablement of an Automation Plant – Planned and Proposed.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E06DA0-3E7F-CE4F-B3EB-89999C23A210}"/>
              </a:ext>
            </a:extLst>
          </p:cNvPr>
          <p:cNvSpPr txBox="1"/>
          <p:nvPr/>
        </p:nvSpPr>
        <p:spPr>
          <a:xfrm>
            <a:off x="223202" y="4152936"/>
            <a:ext cx="10980506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" pitchFamily="2" charset="0"/>
              </a:rPr>
              <a:t>Resource Planning and Scheduling of Activities will require Additional</a:t>
            </a:r>
          </a:p>
          <a:p>
            <a:r>
              <a:rPr lang="en-US" sz="2800" b="1" dirty="0">
                <a:latin typeface="Times" pitchFamily="2" charset="0"/>
              </a:rPr>
              <a:t>Trust, Accountability and Transparency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59F178F-3F32-614B-9CAD-36C14616E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217" y="-237629"/>
            <a:ext cx="1646817" cy="23304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1460C3-1DD4-534A-9DD1-03C9C3A4168F}"/>
              </a:ext>
            </a:extLst>
          </p:cNvPr>
          <p:cNvSpPr txBox="1"/>
          <p:nvPr/>
        </p:nvSpPr>
        <p:spPr>
          <a:xfrm>
            <a:off x="223202" y="1108369"/>
            <a:ext cx="10726976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" pitchFamily="2" charset="0"/>
              </a:rPr>
              <a:t>Setting up of Goat Cheese Manufacturing Plant for a Total Capacity </a:t>
            </a:r>
          </a:p>
          <a:p>
            <a:r>
              <a:rPr lang="en-US" sz="2800" b="1" dirty="0">
                <a:latin typeface="Times" pitchFamily="2" charset="0"/>
              </a:rPr>
              <a:t>of XXXX Liters per day basis.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9175F-6A0C-DB4D-8304-F55256D83AF1}"/>
              </a:ext>
            </a:extLst>
          </p:cNvPr>
          <p:cNvSpPr txBox="1"/>
          <p:nvPr/>
        </p:nvSpPr>
        <p:spPr>
          <a:xfrm>
            <a:off x="223202" y="2013075"/>
            <a:ext cx="915039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" pitchFamily="2" charset="0"/>
              </a:rPr>
              <a:t>Sales of ‘ALL’ Manufactured Cheese from Day 1 Onwards</a:t>
            </a:r>
          </a:p>
        </p:txBody>
      </p:sp>
    </p:spTree>
    <p:extLst>
      <p:ext uri="{BB962C8B-B14F-4D97-AF65-F5344CB8AC3E}">
        <p14:creationId xmlns:p14="http://schemas.microsoft.com/office/powerpoint/2010/main" val="1822015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671BE-9D55-2C4C-84DE-F589070E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A6621-0AF8-AC4A-99C4-17C412BA3B98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9691E-468E-9E43-AD41-C3C5B50CC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9B0B5-7735-DC4A-8F46-C8CBC930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81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35406-C473-784C-8ED1-EDE2F5D5C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A43CF-385F-3548-817B-9954D39E697B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D7340-14DA-CF4F-914C-732E2D97D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100F4-EDEA-194F-8CD4-7F6BFA9DA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64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37808-6A63-8144-81D3-D4807E051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7CAF9-6903-2144-985F-E392773AEA12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6F795-E884-0E4B-90DB-286C7966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AC28C-C466-5542-AA39-64D6FACA4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71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C842A-EC9E-7247-83D9-1B45F0655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220B0-5DD8-1147-B488-0B77FCA74F3C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04794-72A5-1F47-BBF3-35EC6F268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8657B-2EAC-1F43-8B21-11A8381CC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599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BF001-1BEA-0F45-9ACD-EC8CE7E45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9E955-DCBE-B24C-91B4-828297476254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6BC6E-CB87-D344-AA14-5B977914C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9CC34-3255-A549-8867-3FEE8AE9F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44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52CD284-3CA2-0445-91B4-DFC027E2C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30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609B0-2151-C749-9709-6DB807DFE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C0A4A-1A26-B84B-BC9E-165BBFF45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D5493-9E71-6545-9CD2-87D9A145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8A05-1F57-AF48-AD01-4EC2BECFFEC9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139EB-2963-2E4E-83EE-BD64B9FE6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EDA3B-A32E-F344-A034-927CAE570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94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426F-5B46-4849-8442-AEAB46365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A78FA-C60D-634A-AA53-661092433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9A18D-8463-C643-90B3-2B6C5757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F71B3-98F8-B742-B7A4-4C1607620882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E2BAC-7092-914F-BEE6-71BCEE502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35AD7-A56C-9548-804A-187784902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926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4DEB1-8420-1341-BF68-782407A5F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7DD72-938F-9548-A5CE-926BBA634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6852B-9717-5C46-B36D-2CF1E75C9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C20A8-FA01-494A-B35A-96C11308ED9B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15B69-BF15-6047-9762-65DE92D54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54213-6955-2C42-8BE1-F743687A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33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26E9-DE70-5E48-9862-E15D81D5C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B6913-60F6-F448-B9DB-CE8188F87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B094-7519-9345-A4EB-CC2037C8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6EF0-473F-C744-8D16-5A6B5459716D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112F8-27F4-F845-9FA6-A22996BAD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BB0FC-2B4C-8342-857D-D1CC8172B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86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F44C0-81A5-7245-8250-1BA5E7807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2E471-65EC-3147-9A3B-5640950A0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8B0D6-E550-4540-82B7-C978E5E6D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EAA07-F8FE-1748-8E8D-E50C560A77F9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99E9B-FB64-CD48-A914-E0F9CE01E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1D514-4D12-2F41-80DC-CD1D9B318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36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F055B-61D9-0C41-8986-6470CCDC0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FD41A-824F-144F-9756-81B3D97917D5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7A2A0-1BB1-104A-AA7C-CFD47D9C7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6B60D-E59F-DB4E-B17A-00473E08E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FB55-FCCC-C844-9CBC-38AA3E09625A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7D9FE-04FD-9943-A724-A1B062EDB47E}"/>
              </a:ext>
            </a:extLst>
          </p:cNvPr>
          <p:cNvSpPr txBox="1"/>
          <p:nvPr/>
        </p:nvSpPr>
        <p:spPr>
          <a:xfrm>
            <a:off x="10101613" y="136525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ill Sans MT" panose="020B0502020104020203" pitchFamily="34" charset="77"/>
              </a:rPr>
              <a:t>PHASE-I1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8E3DED-C723-4A4F-8EB0-B085001DC778}"/>
              </a:ext>
            </a:extLst>
          </p:cNvPr>
          <p:cNvSpPr txBox="1"/>
          <p:nvPr/>
        </p:nvSpPr>
        <p:spPr>
          <a:xfrm>
            <a:off x="223202" y="2577023"/>
            <a:ext cx="1176226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" pitchFamily="2" charset="0"/>
              </a:rPr>
              <a:t>Operational Efficiency based on Pooling in of Revenues for Re-Investment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22D60B-C05E-E84B-B60C-CFAB8B474973}"/>
              </a:ext>
            </a:extLst>
          </p:cNvPr>
          <p:cNvSpPr txBox="1"/>
          <p:nvPr/>
        </p:nvSpPr>
        <p:spPr>
          <a:xfrm>
            <a:off x="223202" y="3206753"/>
            <a:ext cx="10726974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" pitchFamily="2" charset="0"/>
              </a:rPr>
              <a:t>Enablement of an Automation Plant – Planned and Proposed to be </a:t>
            </a:r>
          </a:p>
          <a:p>
            <a:r>
              <a:rPr lang="en-US" sz="2800" b="1" dirty="0">
                <a:latin typeface="Times" pitchFamily="2" charset="0"/>
              </a:rPr>
              <a:t>Initiated Month# onwards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E06DA0-3E7F-CE4F-B3EB-89999C23A210}"/>
              </a:ext>
            </a:extLst>
          </p:cNvPr>
          <p:cNvSpPr txBox="1"/>
          <p:nvPr/>
        </p:nvSpPr>
        <p:spPr>
          <a:xfrm>
            <a:off x="223202" y="4263376"/>
            <a:ext cx="11709616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" pitchFamily="2" charset="0"/>
              </a:rPr>
              <a:t>Use case for Blockchain and additional deployment of Technology space for</a:t>
            </a:r>
          </a:p>
          <a:p>
            <a:r>
              <a:rPr lang="en-US" sz="2800" b="1" dirty="0">
                <a:latin typeface="Times" pitchFamily="2" charset="0"/>
              </a:rPr>
              <a:t>Trust, Accountability and Transparency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B00E5C27-DA03-8541-824A-C09EFD582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217" y="-237629"/>
            <a:ext cx="1646817" cy="23304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06E455-ABE0-9D46-8AC4-A1C6040F3DB7}"/>
              </a:ext>
            </a:extLst>
          </p:cNvPr>
          <p:cNvSpPr txBox="1"/>
          <p:nvPr/>
        </p:nvSpPr>
        <p:spPr>
          <a:xfrm>
            <a:off x="223202" y="1932922"/>
            <a:ext cx="885050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" pitchFamily="2" charset="0"/>
              </a:rPr>
              <a:t>Sales of ‘ALL’ Manufactured Cheese on Continued basis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227900-09DE-0D43-BCF3-BDA3B1BA1667}"/>
              </a:ext>
            </a:extLst>
          </p:cNvPr>
          <p:cNvSpPr txBox="1"/>
          <p:nvPr/>
        </p:nvSpPr>
        <p:spPr>
          <a:xfrm>
            <a:off x="1155846" y="869564"/>
            <a:ext cx="10829616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" pitchFamily="2" charset="0"/>
              </a:rPr>
              <a:t>Setting up of Goat Cheese Manufacturing Plant and Goat Farm </a:t>
            </a:r>
          </a:p>
          <a:p>
            <a:r>
              <a:rPr lang="en-US" sz="2800" b="1" dirty="0">
                <a:latin typeface="Times" pitchFamily="2" charset="0"/>
              </a:rPr>
              <a:t>Facility for an ‘Additional’ Capacity of XXXX Liters per day basis.</a:t>
            </a:r>
          </a:p>
        </p:txBody>
      </p:sp>
    </p:spTree>
    <p:extLst>
      <p:ext uri="{BB962C8B-B14F-4D97-AF65-F5344CB8AC3E}">
        <p14:creationId xmlns:p14="http://schemas.microsoft.com/office/powerpoint/2010/main" val="353960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4C6A-6CE4-6045-AD12-87B1DF06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284EA-F509-E94C-8856-F0969F373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62164-6120-8E4F-AD80-D0F85DA8D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78860-F2E4-AC48-8967-4922159303E5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8F9E6-E74B-7644-87EB-1E03D0E39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10B66-94F1-7046-9010-09E7786A2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79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AF93-1302-7647-B072-F77C4DE3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0A691-00DA-044E-B04A-799661077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28002-56F2-B648-BF70-4ABEE7368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63FA3-0CF7-A24E-8151-886056C1348D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3B8D5-6F69-3B40-A67B-348A64972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C6CFA-B209-6647-95D4-C6DF491E0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019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DEF5A-6944-0D40-A6AE-4D392567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0921F-9E0C-5F4F-8F05-ABDD564EB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FF842-095D-0E42-B6CA-CADEF5B97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76169-ADB9-7543-9EFF-F804BA8826AB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F0DEA-2569-C543-A72A-58FAD55B9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3671A-B5D1-3849-B82B-60C78650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39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C684F-B775-5D4E-A6B2-1A1FB8A19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A67C8-A6FE-DE4F-903D-90E6D1308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1015A-860B-EA4E-BCBB-5C73E0C98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43E7A-B46D-BF40-958E-09B750F9549F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1DE83-F49A-0B40-A94B-B16F4ECFC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6B2F2-36DC-6941-892A-CFFD7ACC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707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15C0-1DEF-5845-9747-FD07E1B42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79613-8391-5B40-9F93-F0E6B0E17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39379-1BAD-CF40-9F2C-00AD946E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C9368-4347-8E46-B90F-0BB0EB13B048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CE634-E6A3-E846-8500-BC982C9CE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8DA4D-8528-7349-9229-50FF8E8A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55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FFB1-E556-FC4F-8465-7B8BB7E54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7FA75-90DE-934E-873A-EC4C83B1F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310A5-ED3D-9044-B3C4-B60080C07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2C167-1EB7-8546-9114-925A2FDC7A00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CD863-CB3F-F04E-8FB9-7441B2548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9B6A9-AF8C-B04C-B705-507205F0E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261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5470C-C71A-BC41-8ADA-CDCAAD4B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50738-3AD3-9949-BA22-3D6F58A3C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38C7D-C409-A649-A742-E61126BB3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7B847-6208-6B41-85DA-A4D39C8157AA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E968C-F52E-2245-89C6-68CC0EE20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E20BD-61C5-024A-A53D-2CE5AF30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877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927B3-2B01-0E41-B107-565E924A6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9AEA5-B1B2-C641-A3F4-A5FC06560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20338-4AFB-9647-A416-B85ACDFDF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CD48D-3273-A44E-80A6-BDB0490A988D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6C45E-3303-174F-9EA6-7B970733D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0685A-65D8-294D-935C-8CCDE6ED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064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82266-D2F1-A048-80D5-408C7D6E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A744B-7C32-B04A-9152-84B4F3995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FCE4E-4AB2-2C42-B6ED-E721A38D9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D759F-7AA1-1042-B97F-B1F89043A10A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3F5A5-58A4-9645-91FF-E7F06372E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258CD-1BA5-4D46-B95D-B5D82A8E5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7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E43D1-947F-0F46-9BB0-FE295E68E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DEE48-7FE9-8E43-970B-1742A4DCC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9EB2B-A39E-724D-9333-042DA8111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DA463-6AF0-094D-8B36-12C1D0A8CB72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37420-E812-8948-A155-3071954D7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BD804-004D-0245-A166-254FAB16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81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F055B-61D9-0C41-8986-6470CCDC0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FD41A-824F-144F-9756-81B3D97917D5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7A2A0-1BB1-104A-AA7C-CFD47D9C7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6B60D-E59F-DB4E-B17A-00473E08E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5FB55-FCCC-C844-9CBC-38AA3E09625A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7D9FE-04FD-9943-A724-A1B062EDB47E}"/>
              </a:ext>
            </a:extLst>
          </p:cNvPr>
          <p:cNvSpPr txBox="1"/>
          <p:nvPr/>
        </p:nvSpPr>
        <p:spPr>
          <a:xfrm>
            <a:off x="10101613" y="136525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Gill Sans MT" panose="020B0502020104020203" pitchFamily="34" charset="77"/>
              </a:rPr>
              <a:t>PHASE-II1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38445FD-30C0-CC47-8E5D-A38F145FC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217" y="-237629"/>
            <a:ext cx="1646817" cy="23304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B66632-33BE-2941-BFA9-BE59C32E7358}"/>
              </a:ext>
            </a:extLst>
          </p:cNvPr>
          <p:cNvSpPr txBox="1"/>
          <p:nvPr/>
        </p:nvSpPr>
        <p:spPr>
          <a:xfrm>
            <a:off x="681192" y="4464636"/>
            <a:ext cx="10829616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" pitchFamily="2" charset="0"/>
              </a:rPr>
              <a:t>Modulation of the Unit as 100% Export Oriented Unit(EOU) for Sale of Goat Cheese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BC513D-6E97-4447-809B-D78DF5AC91D5}"/>
              </a:ext>
            </a:extLst>
          </p:cNvPr>
          <p:cNvSpPr txBox="1"/>
          <p:nvPr/>
        </p:nvSpPr>
        <p:spPr>
          <a:xfrm>
            <a:off x="681192" y="1788898"/>
            <a:ext cx="10829616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" pitchFamily="2" charset="0"/>
              </a:rPr>
              <a:t>Inclusion of the Unit under the AMNAYA Global Value Chain for Dairy Products – Blockchain and AI enabled Platform for Exports of Goat Cheese and Camel Milk based Cosmetics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E96838-C881-CC4C-94A8-4B696912FAE8}"/>
              </a:ext>
            </a:extLst>
          </p:cNvPr>
          <p:cNvSpPr txBox="1"/>
          <p:nvPr/>
        </p:nvSpPr>
        <p:spPr>
          <a:xfrm>
            <a:off x="681192" y="3342211"/>
            <a:ext cx="10829616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" pitchFamily="2" charset="0"/>
              </a:rPr>
              <a:t>Branding of the Unit under an Australian based Renowned Brand name for Manufacturing and Sales of Goat Cheese </a:t>
            </a:r>
          </a:p>
        </p:txBody>
      </p:sp>
    </p:spTree>
    <p:extLst>
      <p:ext uri="{BB962C8B-B14F-4D97-AF65-F5344CB8AC3E}">
        <p14:creationId xmlns:p14="http://schemas.microsoft.com/office/powerpoint/2010/main" val="11860861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0FCF-00B9-734C-BF60-78B87B65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8CC0B-7202-0940-95BF-2F1C5C49B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99C0C-3C8E-E040-81E3-3C512A337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C33B1-D713-4E46-AAD7-0431EDD66F4E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E36B8-E971-8D42-97DF-D3FDC373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609BA-2C63-5641-8B2A-5148C891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800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99DF-FC36-A348-9734-C0091C2A1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2C82D-E9D1-C748-8172-B52790579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6C47D-CB5E-5443-827E-31CAD8BD1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CC536-2E00-DD42-91DC-106B30CA0EA0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8DE2D-740B-4C43-88A9-2736C598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EA9F3-9E5E-8E4E-93BA-905256D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07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BC55F-B481-2D47-B816-F46A33C5E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ED6CB-4A3D-E347-98E2-B3B4E805A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98A8A-952F-2743-8FCF-B4A2BB690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0EBE-31EE-DC4D-A0B4-F577479253B2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65CC1-F181-7A4D-BA7D-A070D3369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AC1A7-B035-244E-8E08-6DD140F2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84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3848-7974-6C4E-A92F-24C31A227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E8892-D022-1C49-8588-3E692BCD1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A2EEE-ED85-BB44-876A-C69F069F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2236B-7C7E-1E40-8301-A2036EFF7B08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0AA1C-DBF1-3440-BB9F-D7EC4A433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D1FD1-1E8A-1643-9C2C-2E7F7520E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366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2818-5BD1-1E40-A3AD-1614CA10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2D4FF-98C0-7F4D-A352-EDF9915CA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E6FD0-F9B6-7E4F-9E83-21D9DD6F3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B51CE-209F-0D4C-9A80-F74BAB551A68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99CFA-1186-8C41-9A17-246B2AF46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48D4D-7AF7-3246-A00D-3E36DF5DF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261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554E8-EDAC-F14C-B948-9EE38276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E0326-CCEA-7846-8EF5-AD5BB0039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17D70-BC9B-3347-9100-824A7D120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AB7B-9B49-6D46-B7CB-26FA85B661CE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49DB4-4E81-5940-A019-E754A34C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8B588-32DA-C84B-B1ED-869DE063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346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A754D-2D4E-CA4A-84BE-991730E0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B58FD-26E7-5E4D-B57F-5F83BB3C1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0344C-52AB-0948-9D5B-34DE1E454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2B5B5-87D7-4F4C-8DBD-88DBF13B0BC2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1CA96-B59C-FB46-93A2-2FE855CE1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8329A-45FC-C745-AC87-3EABE523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329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889EF-B53B-9148-9E93-2B543DE5A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8D66B-DE8A-8F45-B349-4DCD906F4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2BFD9-F750-4B4C-8C61-AE994CCEB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8D483-6BD1-144E-8E49-C657CACC963D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D8DEE-865D-AC4E-B889-ED08D5392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D3F11-580A-8945-9867-386A1F95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0651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6309-A0E3-774A-B931-2D45A1F2F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D88C0-D2D1-7645-8522-08176940D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C3CDA-EB43-1348-BBBA-4D8AF4BE5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F8E1-8F50-2047-9D1A-3207C425DCBE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EC753-C3ED-054E-A7BB-EB75311A3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C1464-5BA4-E446-890E-BCCFF604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477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44B1A-6786-9145-918A-1C1F2E046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BEEF8-7E2F-7E49-BE83-BDA281E82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B4903-DF54-5741-8E37-978F3E41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DFFAA-DB64-C94B-9793-2F6684FC930A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D53A3-194C-2940-AE0A-514D4FA74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30BC1-ED5D-5E4B-B94B-460752465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39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EE6017-E3B3-8C44-ABDE-780CE0F1C164}"/>
              </a:ext>
            </a:extLst>
          </p:cNvPr>
          <p:cNvSpPr txBox="1"/>
          <p:nvPr/>
        </p:nvSpPr>
        <p:spPr>
          <a:xfrm>
            <a:off x="0" y="4199286"/>
            <a:ext cx="12074768" cy="6298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</a:rPr>
              <a:t>How well do we know Goat </a:t>
            </a:r>
            <a:r>
              <a:rPr lang="en-US" sz="2800" dirty="0">
                <a:latin typeface="Times" pitchFamily="2" charset="0"/>
                <a:ea typeface="+mj-ea"/>
                <a:cs typeface="+mj-cs"/>
              </a:rPr>
              <a:t>C</a:t>
            </a:r>
            <a:r>
              <a:rPr lang="en-US" sz="2800" kern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</a:rPr>
              <a:t>heese and Camel </a:t>
            </a:r>
            <a:r>
              <a:rPr lang="en-US" sz="2800" dirty="0">
                <a:latin typeface="Times" pitchFamily="2" charset="0"/>
                <a:ea typeface="+mj-ea"/>
                <a:cs typeface="+mj-cs"/>
              </a:rPr>
              <a:t>M</a:t>
            </a:r>
            <a:r>
              <a:rPr lang="en-US" sz="2800" kern="1200" dirty="0">
                <a:solidFill>
                  <a:schemeClr val="tx1"/>
                </a:solidFill>
                <a:latin typeface="Times" pitchFamily="2" charset="0"/>
                <a:ea typeface="+mj-ea"/>
                <a:cs typeface="+mj-cs"/>
              </a:rPr>
              <a:t>ilk based Cosmetics?</a:t>
            </a:r>
          </a:p>
        </p:txBody>
      </p:sp>
      <p:pic>
        <p:nvPicPr>
          <p:cNvPr id="11" name="Picture 10" descr="A piece of cake on a table&#10;&#10;Description automatically generated">
            <a:extLst>
              <a:ext uri="{FF2B5EF4-FFF2-40B4-BE49-F238E27FC236}">
                <a16:creationId xmlns:a16="http://schemas.microsoft.com/office/drawing/2014/main" id="{A77ED36E-B8DD-5A40-B402-CCB10D7C2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61" b="-5"/>
          <a:stretch/>
        </p:blipFill>
        <p:spPr>
          <a:xfrm>
            <a:off x="321628" y="320511"/>
            <a:ext cx="3794760" cy="3930978"/>
          </a:xfrm>
          <a:prstGeom prst="rect">
            <a:avLst/>
          </a:prstGeom>
        </p:spPr>
      </p:pic>
      <p:pic>
        <p:nvPicPr>
          <p:cNvPr id="3" name="Picture 2" descr="A picture containing Petri dish&#10;&#10;Description automatically generated">
            <a:extLst>
              <a:ext uri="{FF2B5EF4-FFF2-40B4-BE49-F238E27FC236}">
                <a16:creationId xmlns:a16="http://schemas.microsoft.com/office/drawing/2014/main" id="{4058860E-D822-0E40-B3A6-9690F6FA7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18" r="14180" b="-2"/>
          <a:stretch/>
        </p:blipFill>
        <p:spPr>
          <a:xfrm>
            <a:off x="4198385" y="320511"/>
            <a:ext cx="3794760" cy="393097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A93D0EDF-E52E-2B4F-BDCF-44D087EC83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68" b="11542"/>
          <a:stretch/>
        </p:blipFill>
        <p:spPr>
          <a:xfrm>
            <a:off x="8075142" y="320511"/>
            <a:ext cx="3794760" cy="393097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A96F5-423A-A046-99A8-B81BCF12FD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3229D88-3E40-4D43-8104-616953595002}" type="datetime1">
              <a:rPr lang="en-US" smtClean="0"/>
              <a:pPr>
                <a:spcAft>
                  <a:spcPts val="600"/>
                </a:spcAft>
              </a:pPr>
              <a:t>4/1/2023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97DBD-3F8E-6147-B79F-EA25C0E94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31A59-376F-2043-B69B-06BBAC27B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1967075-526C-D240-913E-7FCF5F25C26C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073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FAD8-75AF-0347-8F92-EB32D1C9C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35878-CA31-A343-B3E8-670F08EE1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FA7B0-DF81-804B-9324-540C591E2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AB33A-BC9E-624B-B336-E9A9385ED4D0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F04FE-7EAE-684E-937D-A229A8749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30F91-2B93-694A-BCAD-AAA80120D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270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0F8D-D922-E14C-9271-78564E6A5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46657-9A8E-3F4F-B282-4DCAFA291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85BF4-CF82-5B4E-A05E-44B1D235C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E23CF-DDDF-3B42-9803-7625A2F737F7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AD4C5-2E89-AB4C-8624-072D4122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8F302-22C6-EA4B-82A1-CFF79ED3D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875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5E33C-049C-E64B-83A1-F8412FD47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44263-1F06-524E-96A3-D5447F817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D6216-48A1-5842-8E98-A8547886D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2E663-7D5E-DB4B-A661-557013A5DB6D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43FFC-E02F-7E48-9008-DC915F32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09075-1006-BB45-AF6A-B9224D64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575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2A1B-96D1-944F-9A4F-2D2634B8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66B0F-AECE-6A45-BC4A-26C91CBC8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570B1-A9B9-2647-A282-41B24EB9F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66C43-910D-DA46-9735-FCB4505B9A40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6B709-5512-6F4A-91AB-96DDD75D7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6F741-0FB1-644D-83F0-AC2E9C948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450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85DB5-D05D-8948-9AB3-DB9A55AC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E0486-4148-D146-9EF4-3E523C4B1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124D3-4E28-AF4B-83DF-FBD5EA80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4130-2A78-D64E-9869-13BEB831BC86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EBD22-6656-8241-8A53-020529E6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B0614-AFD7-D641-956F-D3CE3287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620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4B03-675D-B54B-A2D8-FA52AD2FE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65691-B180-4945-9108-4F91A165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4CEA0-BCC9-2748-9F35-11F3234FD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71DC-355B-DB47-A476-DD040B5D3EC9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673BD-E391-DB4D-8436-DE78BEC92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98B73-8C58-B244-99F4-6775F57AB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944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ADCFE-D5B5-5942-A5DD-69E044DE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7B6CF-9D50-6445-92CE-142BF32AE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C42AF-C902-BA46-BEDD-423020593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39CC5-FF0F-2240-A760-EDF636F24B72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6CAE9-A10D-BA44-8830-1AC4EC4C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6CA02-0596-FB44-BE90-BB3B05628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896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29F46-C23E-0F4E-A3DC-85EA2B550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08FBA-AEC0-E348-A8FE-0C503093F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4EACE-41EC-984D-8C8D-E306782C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9C98-C684-B84D-A494-768E2289F4A4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91DC2-137A-674D-803D-E765896CC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21BA4-494A-FF4D-96B4-8FEBF0F67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799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E5200-8BC8-B845-BA3D-5F64FB3E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8FBB7-BB6F-8649-B494-1CE34B8C6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318D2-6B79-604F-A487-281B9664E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56054-1EC8-954A-A8C0-299818B213D0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96CE0-91A4-654D-84C4-8E3D26D27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5A94E-DBC5-7C44-9F16-54161AF9F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766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6244-2A9C-8D48-BD0F-40EF806CB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B5B04-EB82-304E-82C1-562DB1D13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63288-A176-9241-8F85-1DED854EE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2E414-6D5A-FE4C-B6DF-5C253370BC28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1DA5E-2D57-1E40-851B-60469A7C7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65EAE-5BE0-2F44-B211-C314C9ABA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89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Goat">
            <a:extLst>
              <a:ext uri="{FF2B5EF4-FFF2-40B4-BE49-F238E27FC236}">
                <a16:creationId xmlns:a16="http://schemas.microsoft.com/office/drawing/2014/main" id="{6A44C9AD-6494-B145-A5A5-18ACC2678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40" y="1100964"/>
            <a:ext cx="1585551" cy="1585551"/>
          </a:xfrm>
          <a:prstGeom prst="rect">
            <a:avLst/>
          </a:prstGeom>
        </p:spPr>
      </p:pic>
      <p:pic>
        <p:nvPicPr>
          <p:cNvPr id="9" name="Graphic 8" descr="Male profile">
            <a:extLst>
              <a:ext uri="{FF2B5EF4-FFF2-40B4-BE49-F238E27FC236}">
                <a16:creationId xmlns:a16="http://schemas.microsoft.com/office/drawing/2014/main" id="{471D6A3A-4BCB-264E-A14E-8C2DC3C74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0734" y="1073881"/>
            <a:ext cx="916418" cy="916418"/>
          </a:xfrm>
          <a:prstGeom prst="rect">
            <a:avLst/>
          </a:prstGeom>
        </p:spPr>
      </p:pic>
      <p:pic>
        <p:nvPicPr>
          <p:cNvPr id="11" name="Graphic 10" descr="Kiosk">
            <a:extLst>
              <a:ext uri="{FF2B5EF4-FFF2-40B4-BE49-F238E27FC236}">
                <a16:creationId xmlns:a16="http://schemas.microsoft.com/office/drawing/2014/main" id="{E8CF73C4-6485-0044-B627-9071508C4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09236" y="976877"/>
            <a:ext cx="1017825" cy="1017825"/>
          </a:xfrm>
          <a:prstGeom prst="rect">
            <a:avLst/>
          </a:prstGeom>
        </p:spPr>
      </p:pic>
      <p:pic>
        <p:nvPicPr>
          <p:cNvPr id="13" name="Graphic 12" descr="Factory">
            <a:extLst>
              <a:ext uri="{FF2B5EF4-FFF2-40B4-BE49-F238E27FC236}">
                <a16:creationId xmlns:a16="http://schemas.microsoft.com/office/drawing/2014/main" id="{7525A508-B4B6-3E4C-9BB0-1D81ED80F5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10598" y="1007039"/>
            <a:ext cx="1050102" cy="1050102"/>
          </a:xfrm>
          <a:prstGeom prst="rect">
            <a:avLst/>
          </a:prstGeom>
        </p:spPr>
      </p:pic>
      <p:pic>
        <p:nvPicPr>
          <p:cNvPr id="15" name="Graphic 14" descr="Pizza">
            <a:extLst>
              <a:ext uri="{FF2B5EF4-FFF2-40B4-BE49-F238E27FC236}">
                <a16:creationId xmlns:a16="http://schemas.microsoft.com/office/drawing/2014/main" id="{30995B7F-176D-5B41-B856-CC27C5A21E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4939" y="955086"/>
            <a:ext cx="1061408" cy="1061408"/>
          </a:xfrm>
          <a:prstGeom prst="rect">
            <a:avLst/>
          </a:prstGeom>
        </p:spPr>
      </p:pic>
      <p:pic>
        <p:nvPicPr>
          <p:cNvPr id="17" name="Graphic 16" descr="Smart Phone">
            <a:extLst>
              <a:ext uri="{FF2B5EF4-FFF2-40B4-BE49-F238E27FC236}">
                <a16:creationId xmlns:a16="http://schemas.microsoft.com/office/drawing/2014/main" id="{ACDA970E-A62D-DC4E-91AA-AC96705646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8462" y="2306357"/>
            <a:ext cx="561772" cy="561772"/>
          </a:xfrm>
          <a:prstGeom prst="rect">
            <a:avLst/>
          </a:prstGeom>
        </p:spPr>
      </p:pic>
      <p:pic>
        <p:nvPicPr>
          <p:cNvPr id="19" name="Graphic 18" descr="Laptop">
            <a:extLst>
              <a:ext uri="{FF2B5EF4-FFF2-40B4-BE49-F238E27FC236}">
                <a16:creationId xmlns:a16="http://schemas.microsoft.com/office/drawing/2014/main" id="{B8DD735E-518D-C140-8D34-3C89AB0DC7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27188" y="2110273"/>
            <a:ext cx="914400" cy="914400"/>
          </a:xfrm>
          <a:prstGeom prst="rect">
            <a:avLst/>
          </a:prstGeom>
        </p:spPr>
      </p:pic>
      <p:pic>
        <p:nvPicPr>
          <p:cNvPr id="27" name="Graphic 26" descr="Wireless router">
            <a:extLst>
              <a:ext uri="{FF2B5EF4-FFF2-40B4-BE49-F238E27FC236}">
                <a16:creationId xmlns:a16="http://schemas.microsoft.com/office/drawing/2014/main" id="{0FF9C88B-5EBF-9B44-BED0-A6ADAF1F94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70585" y="2105039"/>
            <a:ext cx="914400" cy="914400"/>
          </a:xfrm>
          <a:prstGeom prst="rect">
            <a:avLst/>
          </a:prstGeom>
        </p:spPr>
      </p:pic>
      <p:pic>
        <p:nvPicPr>
          <p:cNvPr id="29" name="Graphic 28" descr="Truck">
            <a:extLst>
              <a:ext uri="{FF2B5EF4-FFF2-40B4-BE49-F238E27FC236}">
                <a16:creationId xmlns:a16="http://schemas.microsoft.com/office/drawing/2014/main" id="{ADC7BD7C-6F88-B94E-BAEA-AF7DCABC31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34811" y="932704"/>
            <a:ext cx="1212379" cy="1212379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16AD40C6-A2E3-1B45-918E-A333A441E286}"/>
              </a:ext>
            </a:extLst>
          </p:cNvPr>
          <p:cNvSpPr/>
          <p:nvPr/>
        </p:nvSpPr>
        <p:spPr>
          <a:xfrm>
            <a:off x="1688891" y="1944409"/>
            <a:ext cx="7442581" cy="156318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0FA764-F3E0-5846-A895-920CEDC2223D}"/>
              </a:ext>
            </a:extLst>
          </p:cNvPr>
          <p:cNvCxnSpPr>
            <a:cxnSpLocks/>
          </p:cNvCxnSpPr>
          <p:nvPr/>
        </p:nvCxnSpPr>
        <p:spPr>
          <a:xfrm>
            <a:off x="2548943" y="2057141"/>
            <a:ext cx="0" cy="3403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6CFCB11-CA07-D144-800A-07B9FBACB484}"/>
              </a:ext>
            </a:extLst>
          </p:cNvPr>
          <p:cNvSpPr/>
          <p:nvPr/>
        </p:nvSpPr>
        <p:spPr>
          <a:xfrm>
            <a:off x="1687778" y="5477545"/>
            <a:ext cx="7442577" cy="3785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ll MT" panose="02020503060305020303" pitchFamily="18" charset="77"/>
              </a:rPr>
              <a:t>BLOCKCHAIN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A36AAE7-01E4-B647-99F6-F83114C7C38B}"/>
              </a:ext>
            </a:extLst>
          </p:cNvPr>
          <p:cNvCxnSpPr>
            <a:cxnSpLocks/>
          </p:cNvCxnSpPr>
          <p:nvPr/>
        </p:nvCxnSpPr>
        <p:spPr>
          <a:xfrm>
            <a:off x="4235649" y="2074034"/>
            <a:ext cx="0" cy="33704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black sign with white text&#10;&#10;Description automatically generated">
            <a:extLst>
              <a:ext uri="{FF2B5EF4-FFF2-40B4-BE49-F238E27FC236}">
                <a16:creationId xmlns:a16="http://schemas.microsoft.com/office/drawing/2014/main" id="{18FE87B8-928E-3749-9D2F-5DFFAAE55E2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68487" y="3018821"/>
            <a:ext cx="804449" cy="804449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C7B4640-C2AE-8F4D-BA92-1C485BF25B5F}"/>
              </a:ext>
            </a:extLst>
          </p:cNvPr>
          <p:cNvCxnSpPr>
            <a:cxnSpLocks/>
          </p:cNvCxnSpPr>
          <p:nvPr/>
        </p:nvCxnSpPr>
        <p:spPr>
          <a:xfrm>
            <a:off x="5685643" y="2057141"/>
            <a:ext cx="0" cy="3403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B0F9E2-4825-8D42-AC27-B6373674D8B1}"/>
              </a:ext>
            </a:extLst>
          </p:cNvPr>
          <p:cNvCxnSpPr>
            <a:cxnSpLocks/>
          </p:cNvCxnSpPr>
          <p:nvPr/>
        </p:nvCxnSpPr>
        <p:spPr>
          <a:xfrm>
            <a:off x="7150030" y="2074034"/>
            <a:ext cx="0" cy="33861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Smart Phone">
            <a:extLst>
              <a:ext uri="{FF2B5EF4-FFF2-40B4-BE49-F238E27FC236}">
                <a16:creationId xmlns:a16="http://schemas.microsoft.com/office/drawing/2014/main" id="{5B6CB212-A6A8-FB48-A1B0-EAA67A992A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93061" y="2150308"/>
            <a:ext cx="1712198" cy="1712198"/>
          </a:xfrm>
          <a:prstGeom prst="rect">
            <a:avLst/>
          </a:prstGeom>
        </p:spPr>
      </p:pic>
      <p:pic>
        <p:nvPicPr>
          <p:cNvPr id="46" name="Picture 45" descr="A black sign with white text&#10;&#10;Description automatically generated">
            <a:extLst>
              <a:ext uri="{FF2B5EF4-FFF2-40B4-BE49-F238E27FC236}">
                <a16:creationId xmlns:a16="http://schemas.microsoft.com/office/drawing/2014/main" id="{7239CDA2-4191-B441-B6B8-405D4C45963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14241" y="2268122"/>
            <a:ext cx="588235" cy="588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Right Arrow 49">
            <a:extLst>
              <a:ext uri="{FF2B5EF4-FFF2-40B4-BE49-F238E27FC236}">
                <a16:creationId xmlns:a16="http://schemas.microsoft.com/office/drawing/2014/main" id="{8D1ADCA3-38FA-784C-B86B-11657318B8ED}"/>
              </a:ext>
            </a:extLst>
          </p:cNvPr>
          <p:cNvSpPr/>
          <p:nvPr/>
        </p:nvSpPr>
        <p:spPr>
          <a:xfrm>
            <a:off x="1687774" y="6141785"/>
            <a:ext cx="861169" cy="156318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FE3976E-BC8B-2841-B677-DA379299A738}"/>
              </a:ext>
            </a:extLst>
          </p:cNvPr>
          <p:cNvCxnSpPr>
            <a:cxnSpLocks/>
          </p:cNvCxnSpPr>
          <p:nvPr/>
        </p:nvCxnSpPr>
        <p:spPr>
          <a:xfrm>
            <a:off x="4222081" y="6224024"/>
            <a:ext cx="93285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6F36678-60F2-1E48-9E48-F8CC3D392C91}"/>
              </a:ext>
            </a:extLst>
          </p:cNvPr>
          <p:cNvSpPr txBox="1"/>
          <p:nvPr/>
        </p:nvSpPr>
        <p:spPr>
          <a:xfrm>
            <a:off x="2622226" y="6066173"/>
            <a:ext cx="797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Physical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F2D46D-6154-E445-AA5A-0EA750578AD1}"/>
              </a:ext>
            </a:extLst>
          </p:cNvPr>
          <p:cNvSpPr txBox="1"/>
          <p:nvPr/>
        </p:nvSpPr>
        <p:spPr>
          <a:xfrm>
            <a:off x="5273568" y="606617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Digital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4954160-2EF2-ED40-A5B2-335A67017F4B}"/>
              </a:ext>
            </a:extLst>
          </p:cNvPr>
          <p:cNvSpPr txBox="1"/>
          <p:nvPr/>
        </p:nvSpPr>
        <p:spPr>
          <a:xfrm>
            <a:off x="8893068" y="3912087"/>
            <a:ext cx="17121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Bell MT" panose="02020503060305020303" pitchFamily="18" charset="77"/>
              </a:rPr>
              <a:t>Consumer flashes the smart tag and accesses all supply chain history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BD67F5-610C-6E44-B262-A330EE5D9B0B}"/>
              </a:ext>
            </a:extLst>
          </p:cNvPr>
          <p:cNvSpPr txBox="1"/>
          <p:nvPr/>
        </p:nvSpPr>
        <p:spPr>
          <a:xfrm>
            <a:off x="2118358" y="766104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Producer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9A2417-F0E2-304F-8511-DF9E74636796}"/>
              </a:ext>
            </a:extLst>
          </p:cNvPr>
          <p:cNvSpPr txBox="1"/>
          <p:nvPr/>
        </p:nvSpPr>
        <p:spPr>
          <a:xfrm>
            <a:off x="3787105" y="778815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Processor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A33F35-F828-E746-BE55-B6E8DEFCF7FB}"/>
              </a:ext>
            </a:extLst>
          </p:cNvPr>
          <p:cNvSpPr txBox="1"/>
          <p:nvPr/>
        </p:nvSpPr>
        <p:spPr>
          <a:xfrm>
            <a:off x="5301779" y="769694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Processed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2936E1-9668-F249-93F8-C5EA8EA7F29B}"/>
              </a:ext>
            </a:extLst>
          </p:cNvPr>
          <p:cNvSpPr txBox="1"/>
          <p:nvPr/>
        </p:nvSpPr>
        <p:spPr>
          <a:xfrm>
            <a:off x="6735748" y="804849"/>
            <a:ext cx="946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Transport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27047F-53E2-4246-8019-AB6EC1605EEA}"/>
              </a:ext>
            </a:extLst>
          </p:cNvPr>
          <p:cNvSpPr txBox="1"/>
          <p:nvPr/>
        </p:nvSpPr>
        <p:spPr>
          <a:xfrm>
            <a:off x="8530248" y="778815"/>
            <a:ext cx="575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Bell MT" panose="02020503060305020303" pitchFamily="18" charset="77"/>
              </a:rPr>
              <a:t>Store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14BA088-CC03-8E49-97E8-3583DF07BBB7}"/>
              </a:ext>
            </a:extLst>
          </p:cNvPr>
          <p:cNvSpPr/>
          <p:nvPr/>
        </p:nvSpPr>
        <p:spPr>
          <a:xfrm>
            <a:off x="0" y="-13368"/>
            <a:ext cx="12191999" cy="3788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ll MT" panose="02020503060305020303" pitchFamily="18" charset="77"/>
              </a:rPr>
              <a:t>      TRACEABILITY UNDER AMNAYA GLOBAL VALUE CHAIN FOR DAIRY PRODUCTS: GOAT CHEESE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82C23CA-C640-1743-842A-C3D273EAB764}"/>
              </a:ext>
            </a:extLst>
          </p:cNvPr>
          <p:cNvSpPr txBox="1"/>
          <p:nvPr/>
        </p:nvSpPr>
        <p:spPr>
          <a:xfrm>
            <a:off x="0" y="-13368"/>
            <a:ext cx="100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AMNAYA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CD1EEA8-366A-414A-9474-CF364D6FD02E}"/>
              </a:ext>
            </a:extLst>
          </p:cNvPr>
          <p:cNvSpPr txBox="1"/>
          <p:nvPr/>
        </p:nvSpPr>
        <p:spPr>
          <a:xfrm>
            <a:off x="5733360" y="3036817"/>
            <a:ext cx="14022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Bell MT" panose="02020503060305020303" pitchFamily="18" charset="77"/>
              </a:rPr>
              <a:t>Sensors continuously transmit data to the blockchain about time, location, condition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37F4A39-8DA3-D34C-BCE7-8E0D7B35B4C9}"/>
              </a:ext>
            </a:extLst>
          </p:cNvPr>
          <p:cNvSpPr txBox="1"/>
          <p:nvPr/>
        </p:nvSpPr>
        <p:spPr>
          <a:xfrm>
            <a:off x="2676041" y="3001857"/>
            <a:ext cx="14574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Bell MT" panose="02020503060305020303" pitchFamily="18" charset="77"/>
              </a:rPr>
              <a:t>Data and time of arrival/</a:t>
            </a:r>
          </a:p>
          <a:p>
            <a:pPr algn="just"/>
            <a:r>
              <a:rPr lang="en-US" sz="1400" dirty="0">
                <a:latin typeface="Bell MT" panose="02020503060305020303" pitchFamily="18" charset="77"/>
              </a:rPr>
              <a:t>processing/ shipping, processing method, etc. entered into the blockchain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FA7F77E-A3BF-F14D-B8E6-1C9735801375}"/>
              </a:ext>
            </a:extLst>
          </p:cNvPr>
          <p:cNvSpPr txBox="1"/>
          <p:nvPr/>
        </p:nvSpPr>
        <p:spPr>
          <a:xfrm>
            <a:off x="1008226" y="3038097"/>
            <a:ext cx="1424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Bell MT" panose="02020503060305020303" pitchFamily="18" charset="77"/>
              </a:rPr>
              <a:t>Producer enters data onto the blockchain</a:t>
            </a:r>
          </a:p>
        </p:txBody>
      </p:sp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9E84F8B2-5599-A341-BF66-551BCE6DB486}"/>
              </a:ext>
            </a:extLst>
          </p:cNvPr>
          <p:cNvCxnSpPr>
            <a:cxnSpLocks/>
            <a:stCxn id="35" idx="3"/>
            <a:endCxn id="56" idx="2"/>
          </p:cNvCxnSpPr>
          <p:nvPr/>
        </p:nvCxnSpPr>
        <p:spPr>
          <a:xfrm flipV="1">
            <a:off x="9130355" y="4866194"/>
            <a:ext cx="618809" cy="80064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FC3B73C6-3C7D-7A48-A0F6-EA8537D3A501}"/>
              </a:ext>
            </a:extLst>
          </p:cNvPr>
          <p:cNvCxnSpPr>
            <a:cxnSpLocks/>
          </p:cNvCxnSpPr>
          <p:nvPr/>
        </p:nvCxnSpPr>
        <p:spPr>
          <a:xfrm flipV="1">
            <a:off x="8528015" y="2684625"/>
            <a:ext cx="799046" cy="61611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Date Placeholder 73">
            <a:extLst>
              <a:ext uri="{FF2B5EF4-FFF2-40B4-BE49-F238E27FC236}">
                <a16:creationId xmlns:a16="http://schemas.microsoft.com/office/drawing/2014/main" id="{6E71E9B2-E7DA-564E-BC55-0CCF3DA14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CD6BE-CA69-2C4A-A0C9-B1D6596C082B}" type="datetime1">
              <a:rPr lang="en-IN" smtClean="0"/>
              <a:t>01-04-2023</a:t>
            </a:fld>
            <a:endParaRPr lang="en-US"/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id="{88B56051-2FD6-274C-AB53-816B0434A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3D170C4E-DBA5-0245-A664-74EE16F5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465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502AA-9594-5348-B66C-E2636115F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EF6E1-A01D-1C43-AB35-977DFC60C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D21BF-D4C6-0A48-99E5-044DFEEA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551B3-977A-3846-8577-6A38AB05452A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E9220-4374-C343-8114-321A28A2C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6ED8A-DD3B-1146-9A87-1050E3F95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847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E1235-84B4-BF40-851D-9C106780F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0A88F-5797-E340-AD81-CB29E47AF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01718-877A-EA4A-8B06-35577A6DB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CB13-CBC8-A74C-8BCC-15F6263AD8FC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11B4A-67A0-5D4A-84ED-7787A0A98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538C7-191A-3B42-845D-81D71653C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772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A17DF-F2D4-794F-B795-64D0C5CD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E33E7-7F73-EC41-9851-C532EE7BE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81E18-753C-284D-BC9D-726BDC3F4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38F74-04DA-2E49-B466-5086F7B0E241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04525-68B9-6C4D-BF69-1F674E94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2E3AE-8EB1-304E-A66A-3C4BBA77D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469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A1A52-7486-124D-BBDD-7C8C90077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E0820-406D-9747-B805-1D090CC81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B53B7-2FAB-9947-B408-432405BAC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AC6B-2848-E144-B0EF-C343120FE6EF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D9A10-D046-AF48-A4CC-A3182BF5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03468-0119-A04F-B0F7-D3DE42E15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215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6F8A0-15C3-2946-A468-F6980CD2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3199-2128-3B4B-9F27-73CF77471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A4296-DF53-AC4D-BB66-BA010A7C4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38ED-0265-8A40-9A14-661F02C12D8D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06A86-20F0-CE40-8C56-9702293C5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22AFB-B39E-BC48-B607-B66A4F37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405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FF89-1412-A844-A438-E366B58A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A56E8-7071-F34E-80B9-70998C04F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E1FE8-0408-764C-A285-605A54E18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FF894-FCD6-354C-8C9E-62C88C3E1864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0B6E9-CB52-A84F-89A9-F2B16FCC6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90186-A73C-D14C-9E17-AE0570CF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23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4C4EB-78DF-CF48-9351-DA5BD1D28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C759D-A6F0-F143-AE6D-F965A2456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0DFC3-0328-984C-96FA-60BB6316D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BF809-358F-1348-ACF0-188CE153F949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AEA9A-1C70-274B-B9DD-6CD19F951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4D6A4-9F9B-6243-88C7-35E63C81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464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65B6-A065-9540-B825-8C6EC2C7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D7FF8-9674-024B-A8D2-3E4D5C0C5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AC5EF-9222-0541-933E-10F43C9A5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663B7-635E-3346-AE20-C2C9B648DFFB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7E4E0-E479-4D43-9A42-DDDD2BDAD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1D229-8B28-9B48-815A-48C61C00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47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628E5-2EDA-A54D-853E-3BA8A577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D53AC-16EA-864E-8ED4-EC68F2719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2D062-648C-2343-86EA-BDACD5AAF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F16BE-D0E2-6844-A4F6-50F7C10B0F8C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18696-58E6-5744-8CDD-19E727547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0B8E1-5DF7-3840-B6F4-D5764A1C7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157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C50F2-C5ED-4746-8091-C785D9AF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6AD80-E098-4F47-9CE6-30CABEDA4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B2BF5-746A-FD40-A4EF-68B15F35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0E657-9BEC-E848-BDBF-11C8135D40EB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F98E3-B998-C049-92CB-DD4AC682A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AFAC1-7BC2-0941-8516-D261035FF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94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90BCF-6D3A-4E41-9B6C-805B56010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F0CF-EB64-ED45-AA24-A183B638B455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A1E2D-E52F-B44D-BAE0-DA8D2A18D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7FC22-3277-F645-B544-58633ADA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BAA28F-F903-F64F-9499-61A2492622FA}"/>
              </a:ext>
            </a:extLst>
          </p:cNvPr>
          <p:cNvSpPr/>
          <p:nvPr/>
        </p:nvSpPr>
        <p:spPr>
          <a:xfrm>
            <a:off x="0" y="-13368"/>
            <a:ext cx="12191999" cy="3788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ll MT" panose="02020503060305020303" pitchFamily="18" charset="77"/>
              </a:rPr>
              <a:t>GLOBAL VALUE CHAIN FOR DAIRY PRODUCTS – GOAT CHEESE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2ECED8-CB68-BF42-AD2A-7650D96AC92A}"/>
              </a:ext>
            </a:extLst>
          </p:cNvPr>
          <p:cNvSpPr txBox="1"/>
          <p:nvPr/>
        </p:nvSpPr>
        <p:spPr>
          <a:xfrm>
            <a:off x="0" y="0"/>
            <a:ext cx="100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AMNAYA</a:t>
            </a:r>
          </a:p>
        </p:txBody>
      </p:sp>
      <p:pic>
        <p:nvPicPr>
          <p:cNvPr id="11" name="Graphic 10" descr="Goat">
            <a:extLst>
              <a:ext uri="{FF2B5EF4-FFF2-40B4-BE49-F238E27FC236}">
                <a16:creationId xmlns:a16="http://schemas.microsoft.com/office/drawing/2014/main" id="{86DB879F-5DE0-EA4F-9866-1278F0DDE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903" y="527931"/>
            <a:ext cx="794394" cy="794394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32391E77-789D-3844-931B-32F026C68B5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740" y="953704"/>
            <a:ext cx="794394" cy="794394"/>
          </a:xfrm>
          <a:prstGeom prst="rect">
            <a:avLst/>
          </a:prstGeom>
        </p:spPr>
      </p:pic>
      <p:pic>
        <p:nvPicPr>
          <p:cNvPr id="17" name="Graphic 16" descr="Factory">
            <a:extLst>
              <a:ext uri="{FF2B5EF4-FFF2-40B4-BE49-F238E27FC236}">
                <a16:creationId xmlns:a16="http://schemas.microsoft.com/office/drawing/2014/main" id="{702F1C86-6E06-EA45-9499-4874ADB0A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8233" y="635582"/>
            <a:ext cx="1191724" cy="1191724"/>
          </a:xfrm>
          <a:prstGeom prst="rect">
            <a:avLst/>
          </a:prstGeom>
        </p:spPr>
      </p:pic>
      <p:pic>
        <p:nvPicPr>
          <p:cNvPr id="18" name="Graphic 17" descr="Pizza">
            <a:extLst>
              <a:ext uri="{FF2B5EF4-FFF2-40B4-BE49-F238E27FC236}">
                <a16:creationId xmlns:a16="http://schemas.microsoft.com/office/drawing/2014/main" id="{144E3344-CFE0-FA48-85C2-2A2C573354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85517" y="728807"/>
            <a:ext cx="1033308" cy="1033308"/>
          </a:xfrm>
          <a:prstGeom prst="rect">
            <a:avLst/>
          </a:prstGeom>
        </p:spPr>
      </p:pic>
      <p:pic>
        <p:nvPicPr>
          <p:cNvPr id="20" name="Graphic 19" descr="Silo">
            <a:extLst>
              <a:ext uri="{FF2B5EF4-FFF2-40B4-BE49-F238E27FC236}">
                <a16:creationId xmlns:a16="http://schemas.microsoft.com/office/drawing/2014/main" id="{D0019AE0-7BE8-E647-85FE-DFBE743AFD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20997" y="723220"/>
            <a:ext cx="1046049" cy="1046049"/>
          </a:xfrm>
          <a:prstGeom prst="rect">
            <a:avLst/>
          </a:prstGeom>
        </p:spPr>
      </p:pic>
      <p:pic>
        <p:nvPicPr>
          <p:cNvPr id="22" name="Graphic 21" descr="Court">
            <a:extLst>
              <a:ext uri="{FF2B5EF4-FFF2-40B4-BE49-F238E27FC236}">
                <a16:creationId xmlns:a16="http://schemas.microsoft.com/office/drawing/2014/main" id="{9BA5EA1B-54E3-284E-81C6-380284690C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05775" y="672566"/>
            <a:ext cx="1263779" cy="1263779"/>
          </a:xfrm>
          <a:prstGeom prst="rect">
            <a:avLst/>
          </a:prstGeom>
        </p:spPr>
      </p:pic>
      <p:pic>
        <p:nvPicPr>
          <p:cNvPr id="24" name="Graphic 23" descr="Bank">
            <a:extLst>
              <a:ext uri="{FF2B5EF4-FFF2-40B4-BE49-F238E27FC236}">
                <a16:creationId xmlns:a16="http://schemas.microsoft.com/office/drawing/2014/main" id="{A1E3D699-840E-CA44-A785-5417DE0C54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73103" y="3718289"/>
            <a:ext cx="1190171" cy="1190171"/>
          </a:xfrm>
          <a:prstGeom prst="rect">
            <a:avLst/>
          </a:prstGeom>
        </p:spPr>
      </p:pic>
      <p:pic>
        <p:nvPicPr>
          <p:cNvPr id="30" name="Graphic 29" descr="Head with gears">
            <a:extLst>
              <a:ext uri="{FF2B5EF4-FFF2-40B4-BE49-F238E27FC236}">
                <a16:creationId xmlns:a16="http://schemas.microsoft.com/office/drawing/2014/main" id="{9E72C339-248E-E641-98A7-B6932BAE6E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39838" y="816920"/>
            <a:ext cx="1105165" cy="110516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213D72F-F089-1A42-ABD0-FB42ED46877A}"/>
              </a:ext>
            </a:extLst>
          </p:cNvPr>
          <p:cNvSpPr txBox="1"/>
          <p:nvPr/>
        </p:nvSpPr>
        <p:spPr>
          <a:xfrm>
            <a:off x="269408" y="1768197"/>
            <a:ext cx="1006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Goat Milk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FEBCFC-7502-4546-BFDB-BD85BA603659}"/>
              </a:ext>
            </a:extLst>
          </p:cNvPr>
          <p:cNvSpPr txBox="1"/>
          <p:nvPr/>
        </p:nvSpPr>
        <p:spPr>
          <a:xfrm>
            <a:off x="1328233" y="1789542"/>
            <a:ext cx="1260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Manufacturer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64578F-2074-EC47-AB62-C4D9C2446007}"/>
              </a:ext>
            </a:extLst>
          </p:cNvPr>
          <p:cNvSpPr txBox="1"/>
          <p:nvPr/>
        </p:nvSpPr>
        <p:spPr>
          <a:xfrm>
            <a:off x="2495130" y="1801935"/>
            <a:ext cx="167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Cheese Production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6CF41E-AFF8-C146-8A53-86F8E2EFFAF9}"/>
              </a:ext>
            </a:extLst>
          </p:cNvPr>
          <p:cNvSpPr txBox="1"/>
          <p:nvPr/>
        </p:nvSpPr>
        <p:spPr>
          <a:xfrm>
            <a:off x="4376960" y="1789541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Silos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5D88A4-35E2-F444-8BA0-9A528B00A370}"/>
              </a:ext>
            </a:extLst>
          </p:cNvPr>
          <p:cNvSpPr txBox="1"/>
          <p:nvPr/>
        </p:nvSpPr>
        <p:spPr>
          <a:xfrm>
            <a:off x="4944317" y="1789541"/>
            <a:ext cx="3072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Bell MT" panose="02020503060305020303" pitchFamily="18" charset="77"/>
              </a:rPr>
              <a:t>AMNAYA</a:t>
            </a:r>
          </a:p>
          <a:p>
            <a:pPr algn="ctr"/>
            <a:r>
              <a:rPr lang="en-US" sz="1400" b="1" dirty="0">
                <a:latin typeface="Bell MT" panose="02020503060305020303" pitchFamily="18" charset="77"/>
              </a:rPr>
              <a:t>Global Centre for Blockchain and AI</a:t>
            </a:r>
          </a:p>
        </p:txBody>
      </p:sp>
      <p:pic>
        <p:nvPicPr>
          <p:cNvPr id="38" name="Graphic 37" descr="Pie chart">
            <a:extLst>
              <a:ext uri="{FF2B5EF4-FFF2-40B4-BE49-F238E27FC236}">
                <a16:creationId xmlns:a16="http://schemas.microsoft.com/office/drawing/2014/main" id="{7E1DB789-F971-0C4F-83DC-035E015050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95803" y="952374"/>
            <a:ext cx="532759" cy="53275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F098BA2-FBFC-FC4F-83F9-D6AC655832CC}"/>
              </a:ext>
            </a:extLst>
          </p:cNvPr>
          <p:cNvSpPr txBox="1"/>
          <p:nvPr/>
        </p:nvSpPr>
        <p:spPr>
          <a:xfrm>
            <a:off x="8239232" y="1833799"/>
            <a:ext cx="918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Analytics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8B36D98-0E7F-344C-BC5D-64B7F389BA70}"/>
              </a:ext>
            </a:extLst>
          </p:cNvPr>
          <p:cNvCxnSpPr>
            <a:cxnSpLocks/>
          </p:cNvCxnSpPr>
          <p:nvPr/>
        </p:nvCxnSpPr>
        <p:spPr>
          <a:xfrm>
            <a:off x="269408" y="2392490"/>
            <a:ext cx="11196878" cy="59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939814B-5C85-2D4C-80B7-7C274D0988F7}"/>
              </a:ext>
            </a:extLst>
          </p:cNvPr>
          <p:cNvSpPr/>
          <p:nvPr/>
        </p:nvSpPr>
        <p:spPr>
          <a:xfrm>
            <a:off x="234614" y="2273934"/>
            <a:ext cx="236694" cy="2700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E9F2DF8-F95A-B94E-AFF9-C481D20F7B17}"/>
              </a:ext>
            </a:extLst>
          </p:cNvPr>
          <p:cNvSpPr/>
          <p:nvPr/>
        </p:nvSpPr>
        <p:spPr>
          <a:xfrm>
            <a:off x="1787271" y="2258996"/>
            <a:ext cx="236694" cy="2700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4D6E9D2-99A5-E340-849F-3BB23A64381F}"/>
              </a:ext>
            </a:extLst>
          </p:cNvPr>
          <p:cNvSpPr/>
          <p:nvPr/>
        </p:nvSpPr>
        <p:spPr>
          <a:xfrm>
            <a:off x="4484673" y="2255638"/>
            <a:ext cx="236694" cy="2700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D4344A3-FC84-BD4C-B8C7-1C064A192AC1}"/>
              </a:ext>
            </a:extLst>
          </p:cNvPr>
          <p:cNvSpPr/>
          <p:nvPr/>
        </p:nvSpPr>
        <p:spPr>
          <a:xfrm>
            <a:off x="6362255" y="2308705"/>
            <a:ext cx="236694" cy="2700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1945502-17E8-DC49-BEBF-AE1BCA00CE3E}"/>
              </a:ext>
            </a:extLst>
          </p:cNvPr>
          <p:cNvSpPr/>
          <p:nvPr/>
        </p:nvSpPr>
        <p:spPr>
          <a:xfrm>
            <a:off x="8643835" y="2316670"/>
            <a:ext cx="236694" cy="2700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riangle 66">
            <a:extLst>
              <a:ext uri="{FF2B5EF4-FFF2-40B4-BE49-F238E27FC236}">
                <a16:creationId xmlns:a16="http://schemas.microsoft.com/office/drawing/2014/main" id="{2D566FE3-43E2-B346-A918-8922A9B02F5E}"/>
              </a:ext>
            </a:extLst>
          </p:cNvPr>
          <p:cNvSpPr/>
          <p:nvPr/>
        </p:nvSpPr>
        <p:spPr>
          <a:xfrm rot="5400000">
            <a:off x="1218885" y="2273786"/>
            <a:ext cx="236694" cy="232531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E86F998F-2E8C-3A4C-A0A5-238335DCF7C6}"/>
              </a:ext>
            </a:extLst>
          </p:cNvPr>
          <p:cNvSpPr/>
          <p:nvPr/>
        </p:nvSpPr>
        <p:spPr>
          <a:xfrm rot="5400000">
            <a:off x="5455601" y="2287156"/>
            <a:ext cx="236694" cy="232531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angle 68">
            <a:extLst>
              <a:ext uri="{FF2B5EF4-FFF2-40B4-BE49-F238E27FC236}">
                <a16:creationId xmlns:a16="http://schemas.microsoft.com/office/drawing/2014/main" id="{0DD00B44-113E-464D-BFDE-58BCB80CC99C}"/>
              </a:ext>
            </a:extLst>
          </p:cNvPr>
          <p:cNvSpPr/>
          <p:nvPr/>
        </p:nvSpPr>
        <p:spPr>
          <a:xfrm rot="5400000">
            <a:off x="9469080" y="2318752"/>
            <a:ext cx="236694" cy="232531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59F444D-E6D6-0E4D-929A-CB19CA78B33E}"/>
              </a:ext>
            </a:extLst>
          </p:cNvPr>
          <p:cNvCxnSpPr>
            <a:cxnSpLocks/>
          </p:cNvCxnSpPr>
          <p:nvPr/>
        </p:nvCxnSpPr>
        <p:spPr>
          <a:xfrm flipH="1">
            <a:off x="11437726" y="2458268"/>
            <a:ext cx="11801" cy="1186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riangle 73">
            <a:extLst>
              <a:ext uri="{FF2B5EF4-FFF2-40B4-BE49-F238E27FC236}">
                <a16:creationId xmlns:a16="http://schemas.microsoft.com/office/drawing/2014/main" id="{19137485-247B-A741-A03A-CBA68AF19075}"/>
              </a:ext>
            </a:extLst>
          </p:cNvPr>
          <p:cNvSpPr/>
          <p:nvPr/>
        </p:nvSpPr>
        <p:spPr>
          <a:xfrm rot="5400000">
            <a:off x="11033615" y="2339174"/>
            <a:ext cx="236694" cy="232531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797A95F8-4595-1045-9A46-47DA72330B50}"/>
              </a:ext>
            </a:extLst>
          </p:cNvPr>
          <p:cNvSpPr/>
          <p:nvPr/>
        </p:nvSpPr>
        <p:spPr>
          <a:xfrm rot="10800000">
            <a:off x="11303531" y="3265168"/>
            <a:ext cx="236694" cy="232531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raphic 77" descr="Processor">
            <a:extLst>
              <a:ext uri="{FF2B5EF4-FFF2-40B4-BE49-F238E27FC236}">
                <a16:creationId xmlns:a16="http://schemas.microsoft.com/office/drawing/2014/main" id="{24C81789-5B8B-114A-AD4E-7B72A699952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848742" y="824621"/>
            <a:ext cx="1185016" cy="1185016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1A3E38B-995E-9A4D-AFA4-13D560E077BC}"/>
              </a:ext>
            </a:extLst>
          </p:cNvPr>
          <p:cNvSpPr txBox="1"/>
          <p:nvPr/>
        </p:nvSpPr>
        <p:spPr>
          <a:xfrm>
            <a:off x="9613016" y="1870459"/>
            <a:ext cx="149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Data Warehouse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71C5D97-F155-4148-BC8D-D201A69EC161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1668924" y="3584692"/>
            <a:ext cx="9780603" cy="60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74383B44-F45A-734D-A13D-DC2E83B9F597}"/>
              </a:ext>
            </a:extLst>
          </p:cNvPr>
          <p:cNvSpPr/>
          <p:nvPr/>
        </p:nvSpPr>
        <p:spPr>
          <a:xfrm>
            <a:off x="4984140" y="3458522"/>
            <a:ext cx="236694" cy="2700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E146FB6-522D-FB4F-B9D6-0B0050AE3162}"/>
              </a:ext>
            </a:extLst>
          </p:cNvPr>
          <p:cNvSpPr/>
          <p:nvPr/>
        </p:nvSpPr>
        <p:spPr>
          <a:xfrm>
            <a:off x="1668924" y="3449677"/>
            <a:ext cx="236694" cy="2700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A9BD7E0-9B4E-DC47-9BAE-6DFD9DC65483}"/>
              </a:ext>
            </a:extLst>
          </p:cNvPr>
          <p:cNvSpPr/>
          <p:nvPr/>
        </p:nvSpPr>
        <p:spPr>
          <a:xfrm>
            <a:off x="6646977" y="3473753"/>
            <a:ext cx="236694" cy="2700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277E53F-A04D-DB4A-AE5E-58F3F37172B8}"/>
              </a:ext>
            </a:extLst>
          </p:cNvPr>
          <p:cNvSpPr/>
          <p:nvPr/>
        </p:nvSpPr>
        <p:spPr>
          <a:xfrm>
            <a:off x="8599337" y="3489413"/>
            <a:ext cx="236694" cy="2700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Left-Right Arrow 94">
            <a:extLst>
              <a:ext uri="{FF2B5EF4-FFF2-40B4-BE49-F238E27FC236}">
                <a16:creationId xmlns:a16="http://schemas.microsoft.com/office/drawing/2014/main" id="{E68E13CD-320B-0843-80CB-E0E359E16CCF}"/>
              </a:ext>
            </a:extLst>
          </p:cNvPr>
          <p:cNvSpPr/>
          <p:nvPr/>
        </p:nvSpPr>
        <p:spPr>
          <a:xfrm>
            <a:off x="515718" y="5145043"/>
            <a:ext cx="10775617" cy="546494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ell MT" panose="02020503060305020303" pitchFamily="18" charset="77"/>
              </a:rPr>
              <a:t>AMNAYA AUSTRALIA</a:t>
            </a:r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716C1D4E-D56D-8646-B67F-90A7D53855C9}"/>
              </a:ext>
            </a:extLst>
          </p:cNvPr>
          <p:cNvSpPr/>
          <p:nvPr/>
        </p:nvSpPr>
        <p:spPr>
          <a:xfrm rot="15960040">
            <a:off x="10816026" y="3514138"/>
            <a:ext cx="236694" cy="232531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riangle 96">
            <a:extLst>
              <a:ext uri="{FF2B5EF4-FFF2-40B4-BE49-F238E27FC236}">
                <a16:creationId xmlns:a16="http://schemas.microsoft.com/office/drawing/2014/main" id="{52C03358-22D8-C745-B830-F3764BA10580}"/>
              </a:ext>
            </a:extLst>
          </p:cNvPr>
          <p:cNvSpPr/>
          <p:nvPr/>
        </p:nvSpPr>
        <p:spPr>
          <a:xfrm rot="15960040">
            <a:off x="9466457" y="3507602"/>
            <a:ext cx="236694" cy="232531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2E7F1F6A-EC47-0642-A79A-0BEE647FA05F}"/>
              </a:ext>
            </a:extLst>
          </p:cNvPr>
          <p:cNvSpPr/>
          <p:nvPr/>
        </p:nvSpPr>
        <p:spPr>
          <a:xfrm rot="15960040">
            <a:off x="7578121" y="3477272"/>
            <a:ext cx="236694" cy="232531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1C639EB4-A988-454D-9447-49DD18FED536}"/>
              </a:ext>
            </a:extLst>
          </p:cNvPr>
          <p:cNvSpPr/>
          <p:nvPr/>
        </p:nvSpPr>
        <p:spPr>
          <a:xfrm rot="15960040">
            <a:off x="5860354" y="3513242"/>
            <a:ext cx="236694" cy="232531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Graphic 108" descr="Cloud Computing">
            <a:extLst>
              <a:ext uri="{FF2B5EF4-FFF2-40B4-BE49-F238E27FC236}">
                <a16:creationId xmlns:a16="http://schemas.microsoft.com/office/drawing/2014/main" id="{EF24EDD0-45CA-DD42-97CA-E9D413F98B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049820" y="3781047"/>
            <a:ext cx="914400" cy="914400"/>
          </a:xfrm>
          <a:prstGeom prst="rect">
            <a:avLst/>
          </a:prstGeom>
        </p:spPr>
      </p:pic>
      <p:pic>
        <p:nvPicPr>
          <p:cNvPr id="111" name="Graphic 110" descr="Smart Phone">
            <a:extLst>
              <a:ext uri="{FF2B5EF4-FFF2-40B4-BE49-F238E27FC236}">
                <a16:creationId xmlns:a16="http://schemas.microsoft.com/office/drawing/2014/main" id="{96EB30FF-763D-A74B-829D-C3AE590A308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60484" y="3870613"/>
            <a:ext cx="914400" cy="914400"/>
          </a:xfrm>
          <a:prstGeom prst="rect">
            <a:avLst/>
          </a:prstGeom>
        </p:spPr>
      </p:pic>
      <p:pic>
        <p:nvPicPr>
          <p:cNvPr id="113" name="Graphic 112" descr="Thumbs up sign">
            <a:extLst>
              <a:ext uri="{FF2B5EF4-FFF2-40B4-BE49-F238E27FC236}">
                <a16:creationId xmlns:a16="http://schemas.microsoft.com/office/drawing/2014/main" id="{F831A7D8-734F-F845-80BD-AC69F674672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522012" y="3789939"/>
            <a:ext cx="1054046" cy="1054046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B336AE8B-323A-9247-8860-5709E2F03A9B}"/>
              </a:ext>
            </a:extLst>
          </p:cNvPr>
          <p:cNvSpPr txBox="1"/>
          <p:nvPr/>
        </p:nvSpPr>
        <p:spPr>
          <a:xfrm>
            <a:off x="9501999" y="4753705"/>
            <a:ext cx="1789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Information Sharing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5C27DC6-0151-F442-AE36-65FA540EBE88}"/>
              </a:ext>
            </a:extLst>
          </p:cNvPr>
          <p:cNvSpPr txBox="1"/>
          <p:nvPr/>
        </p:nvSpPr>
        <p:spPr>
          <a:xfrm>
            <a:off x="7827364" y="4745516"/>
            <a:ext cx="1708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Information Access</a:t>
            </a:r>
          </a:p>
        </p:txBody>
      </p:sp>
      <p:pic>
        <p:nvPicPr>
          <p:cNvPr id="139" name="Graphic 138" descr="Tug boat">
            <a:extLst>
              <a:ext uri="{FF2B5EF4-FFF2-40B4-BE49-F238E27FC236}">
                <a16:creationId xmlns:a16="http://schemas.microsoft.com/office/drawing/2014/main" id="{2147C314-1CA8-2241-90D5-FCB72DF7354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137082" y="3781519"/>
            <a:ext cx="1089451" cy="1089451"/>
          </a:xfrm>
          <a:prstGeom prst="rect">
            <a:avLst/>
          </a:prstGeom>
        </p:spPr>
      </p:pic>
      <p:pic>
        <p:nvPicPr>
          <p:cNvPr id="141" name="Graphic 140" descr="World">
            <a:extLst>
              <a:ext uri="{FF2B5EF4-FFF2-40B4-BE49-F238E27FC236}">
                <a16:creationId xmlns:a16="http://schemas.microsoft.com/office/drawing/2014/main" id="{1FCE5868-ED18-444B-9231-B41E777549D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560654" y="4149980"/>
            <a:ext cx="303382" cy="303382"/>
          </a:xfrm>
          <a:prstGeom prst="rect">
            <a:avLst/>
          </a:prstGeom>
        </p:spPr>
      </p:pic>
      <p:sp>
        <p:nvSpPr>
          <p:cNvPr id="147" name="Triangle 146">
            <a:extLst>
              <a:ext uri="{FF2B5EF4-FFF2-40B4-BE49-F238E27FC236}">
                <a16:creationId xmlns:a16="http://schemas.microsoft.com/office/drawing/2014/main" id="{69A3B0BC-7C3E-184B-BDFC-968878CCE57E}"/>
              </a:ext>
            </a:extLst>
          </p:cNvPr>
          <p:cNvSpPr/>
          <p:nvPr/>
        </p:nvSpPr>
        <p:spPr>
          <a:xfrm rot="5400000">
            <a:off x="7763459" y="2325269"/>
            <a:ext cx="236694" cy="232531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4167E54-AF58-BB40-AD85-C3A2160BE8B9}"/>
              </a:ext>
            </a:extLst>
          </p:cNvPr>
          <p:cNvSpPr txBox="1"/>
          <p:nvPr/>
        </p:nvSpPr>
        <p:spPr>
          <a:xfrm>
            <a:off x="5936222" y="4766569"/>
            <a:ext cx="1752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Quality Verification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9BBED03-F716-0F45-9065-8846177E4573}"/>
              </a:ext>
            </a:extLst>
          </p:cNvPr>
          <p:cNvSpPr txBox="1"/>
          <p:nvPr/>
        </p:nvSpPr>
        <p:spPr>
          <a:xfrm>
            <a:off x="4417548" y="4760183"/>
            <a:ext cx="1262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Quality Audit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CEFC86B-7F41-784D-A59B-BE98144943D0}"/>
              </a:ext>
            </a:extLst>
          </p:cNvPr>
          <p:cNvSpPr txBox="1"/>
          <p:nvPr/>
        </p:nvSpPr>
        <p:spPr>
          <a:xfrm>
            <a:off x="3179912" y="4785013"/>
            <a:ext cx="922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Exported</a:t>
            </a:r>
          </a:p>
        </p:txBody>
      </p:sp>
      <p:pic>
        <p:nvPicPr>
          <p:cNvPr id="157" name="Graphic 156" descr="Dollar">
            <a:extLst>
              <a:ext uri="{FF2B5EF4-FFF2-40B4-BE49-F238E27FC236}">
                <a16:creationId xmlns:a16="http://schemas.microsoft.com/office/drawing/2014/main" id="{B1276B02-65A1-734D-A2C4-3B705B68980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899310" y="4021448"/>
            <a:ext cx="457200" cy="457200"/>
          </a:xfrm>
          <a:prstGeom prst="rect">
            <a:avLst/>
          </a:prstGeom>
        </p:spPr>
      </p:pic>
      <p:pic>
        <p:nvPicPr>
          <p:cNvPr id="159" name="Graphic 158" descr="Shopping cart">
            <a:extLst>
              <a:ext uri="{FF2B5EF4-FFF2-40B4-BE49-F238E27FC236}">
                <a16:creationId xmlns:a16="http://schemas.microsoft.com/office/drawing/2014/main" id="{A276E406-6056-7146-96AE-87CCEA272BD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186024" y="3915174"/>
            <a:ext cx="914400" cy="914400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21DB70D9-2C36-674D-9641-80DFDA6DC105}"/>
              </a:ext>
            </a:extLst>
          </p:cNvPr>
          <p:cNvSpPr txBox="1"/>
          <p:nvPr/>
        </p:nvSpPr>
        <p:spPr>
          <a:xfrm>
            <a:off x="893272" y="4762671"/>
            <a:ext cx="1520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ell MT" panose="02020503060305020303" pitchFamily="18" charset="77"/>
              </a:rPr>
              <a:t>Organized Retail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9CD97690-1A37-D944-851D-03C7729D230F}"/>
              </a:ext>
            </a:extLst>
          </p:cNvPr>
          <p:cNvCxnSpPr>
            <a:cxnSpLocks/>
          </p:cNvCxnSpPr>
          <p:nvPr/>
        </p:nvCxnSpPr>
        <p:spPr>
          <a:xfrm flipH="1">
            <a:off x="3270972" y="2428259"/>
            <a:ext cx="6733" cy="11936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Left-Right Arrow 164">
            <a:extLst>
              <a:ext uri="{FF2B5EF4-FFF2-40B4-BE49-F238E27FC236}">
                <a16:creationId xmlns:a16="http://schemas.microsoft.com/office/drawing/2014/main" id="{C5202867-D08B-824F-8B2D-F2F0645D4A3F}"/>
              </a:ext>
            </a:extLst>
          </p:cNvPr>
          <p:cNvSpPr/>
          <p:nvPr/>
        </p:nvSpPr>
        <p:spPr>
          <a:xfrm>
            <a:off x="268569" y="2670350"/>
            <a:ext cx="4823989" cy="6144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ell MT" panose="02020503060305020303" pitchFamily="18" charset="77"/>
              </a:rPr>
              <a:t>AMNAYA INDIA</a:t>
            </a:r>
          </a:p>
        </p:txBody>
      </p:sp>
      <p:sp>
        <p:nvSpPr>
          <p:cNvPr id="166" name="Triangle 165">
            <a:extLst>
              <a:ext uri="{FF2B5EF4-FFF2-40B4-BE49-F238E27FC236}">
                <a16:creationId xmlns:a16="http://schemas.microsoft.com/office/drawing/2014/main" id="{4C919EE3-5776-8040-B680-C2BE89F4E698}"/>
              </a:ext>
            </a:extLst>
          </p:cNvPr>
          <p:cNvSpPr/>
          <p:nvPr/>
        </p:nvSpPr>
        <p:spPr>
          <a:xfrm rot="5400000">
            <a:off x="3706739" y="2309351"/>
            <a:ext cx="236694" cy="232531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85A2A46-7C23-0241-9D36-3296793FCB8F}"/>
              </a:ext>
            </a:extLst>
          </p:cNvPr>
          <p:cNvCxnSpPr>
            <a:cxnSpLocks/>
          </p:cNvCxnSpPr>
          <p:nvPr/>
        </p:nvCxnSpPr>
        <p:spPr>
          <a:xfrm flipH="1">
            <a:off x="10401362" y="2435966"/>
            <a:ext cx="6733" cy="11936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E5AEF567-C85F-D740-A4E6-BA532BE37022}"/>
              </a:ext>
            </a:extLst>
          </p:cNvPr>
          <p:cNvSpPr/>
          <p:nvPr/>
        </p:nvSpPr>
        <p:spPr>
          <a:xfrm>
            <a:off x="10279404" y="2316670"/>
            <a:ext cx="236694" cy="2700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84088352-4CD7-E749-BD41-DBAC128087D4}"/>
              </a:ext>
            </a:extLst>
          </p:cNvPr>
          <p:cNvSpPr/>
          <p:nvPr/>
        </p:nvSpPr>
        <p:spPr>
          <a:xfrm>
            <a:off x="10290449" y="3467369"/>
            <a:ext cx="236694" cy="2700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Left-Right Arrow 170">
            <a:extLst>
              <a:ext uri="{FF2B5EF4-FFF2-40B4-BE49-F238E27FC236}">
                <a16:creationId xmlns:a16="http://schemas.microsoft.com/office/drawing/2014/main" id="{C92D319D-3E33-C64E-B7B1-827C9EE7528F}"/>
              </a:ext>
            </a:extLst>
          </p:cNvPr>
          <p:cNvSpPr/>
          <p:nvPr/>
        </p:nvSpPr>
        <p:spPr>
          <a:xfrm>
            <a:off x="5254163" y="2674989"/>
            <a:ext cx="6126765" cy="598169"/>
          </a:xfrm>
          <a:prstGeom prst="left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ell MT" panose="02020503060305020303" pitchFamily="18" charset="77"/>
              </a:rPr>
              <a:t>AMNAYA UK</a:t>
            </a:r>
          </a:p>
        </p:txBody>
      </p:sp>
      <p:sp>
        <p:nvSpPr>
          <p:cNvPr id="173" name="Triangle 172">
            <a:extLst>
              <a:ext uri="{FF2B5EF4-FFF2-40B4-BE49-F238E27FC236}">
                <a16:creationId xmlns:a16="http://schemas.microsoft.com/office/drawing/2014/main" id="{3B734FF0-EFD7-2F41-91CF-6563F8EBDEAF}"/>
              </a:ext>
            </a:extLst>
          </p:cNvPr>
          <p:cNvSpPr/>
          <p:nvPr/>
        </p:nvSpPr>
        <p:spPr>
          <a:xfrm rot="10800000">
            <a:off x="10279404" y="3214071"/>
            <a:ext cx="236694" cy="232531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C725B236-ACAD-D348-A609-B12C5D58C21D}"/>
              </a:ext>
            </a:extLst>
          </p:cNvPr>
          <p:cNvSpPr/>
          <p:nvPr/>
        </p:nvSpPr>
        <p:spPr>
          <a:xfrm>
            <a:off x="3137082" y="2251739"/>
            <a:ext cx="236694" cy="2700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1C97843-6E0A-4549-9C01-003509C2EFB0}"/>
              </a:ext>
            </a:extLst>
          </p:cNvPr>
          <p:cNvSpPr/>
          <p:nvPr/>
        </p:nvSpPr>
        <p:spPr>
          <a:xfrm>
            <a:off x="3665547" y="3480391"/>
            <a:ext cx="236694" cy="27002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riangle 175">
            <a:extLst>
              <a:ext uri="{FF2B5EF4-FFF2-40B4-BE49-F238E27FC236}">
                <a16:creationId xmlns:a16="http://schemas.microsoft.com/office/drawing/2014/main" id="{231CD7B0-8F06-F741-B0B0-EEEB79B89A86}"/>
              </a:ext>
            </a:extLst>
          </p:cNvPr>
          <p:cNvSpPr/>
          <p:nvPr/>
        </p:nvSpPr>
        <p:spPr>
          <a:xfrm rot="15960040">
            <a:off x="3138057" y="3490294"/>
            <a:ext cx="236694" cy="232531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863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34C0-E27F-DC47-9545-4BA0C79CD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2B76-1B58-1041-A8A9-479D4520E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27F4C-122B-9B40-87C0-B01313AF3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F187E-6FFB-864B-9ED4-616CB1BD64B7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B0EC1-EBB0-3D46-A510-EFAF65C2F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3AFB0-09E6-1644-ABD7-CF8E967B7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744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B562D-6808-8843-BE06-DB58AD740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D91B9-401E-004E-AF28-BF41C942E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16EA3-3D10-9043-81F8-41C546C11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DFE22-F624-B448-BC18-73C5D837B137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283BB-93F0-0D4C-B90C-D4B3133F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3E885-312C-A94B-AA91-5A09FD7D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288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0581-BFC6-934E-9BED-E2741DF2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A4E5E-BCDB-8D4B-9E9F-D66B56688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07D8-51C9-7B41-85FD-040C4DE93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C8AC2-05B7-EE4C-B56C-E5E8D7B8B2E1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525F3-2DA6-BD40-A23B-A31423659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30761-5A20-5A4F-8ABA-CCD99E48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833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BEB7C-97B1-FF44-A80F-9CB4110E4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E211-BAF5-D545-9517-DC831FC59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29386-3CC5-3A42-9EF1-732690CA2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F4CF0-AD63-E740-A29D-42218810BBFB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7DE42-9215-9B4E-BA0F-0E4D9BAA1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C2D02-82B2-D144-83B8-84CB290D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761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D553E-1714-8442-B461-BCA4D09F7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14850-2464-7240-8501-977D950D4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0F4F2-BDAA-E84C-87BB-11136DA0D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C0F0-3EF1-4F4D-804C-7D7E03AC35DB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A6F08-5F6C-4043-A5B1-D79FD94D1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E10C4-8E8F-2649-8537-605602FCE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5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AE3E0-603E-414D-9EB5-CF2967C68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6C7E1-25BB-604B-8F10-4DCDB73D1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BEBA8-597A-314E-A897-F0D41C80E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CA911-CD0F-834C-A5D6-94264E80B975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2726A-7D40-7540-803B-FD6F61EE3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63E34-0FB1-2244-A10D-05512599B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907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DB62C-6E1D-EF45-A066-89739D4A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D902B-79F1-2B4A-8BAF-BF8C67E66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B2DF4-58E6-6C41-89B9-A07F82BFE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DC8F-8D62-6341-A146-3CB430523A51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53FAC-4409-D94B-AD27-30C958048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32A53-0385-D44D-9CB5-4A9CA642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686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9DAA1-E651-E14F-A1AD-FA768F92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92CB7-466D-D144-922D-F0273A94A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D69C2-1492-D64D-B012-4F64665B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20477-5666-8648-9ADF-1B0636E79EEC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B3349-C885-E443-BA49-D21EDC9DD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E57ED-FCFC-7B42-9451-8AF12071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10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6F59C-BF86-F945-BA66-593CC0D8C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4BB51-8C79-A941-A0CF-56CBED247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E972C-4F25-D74B-B506-358AE2BC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547D-7CC2-7C4C-BF98-32015BB29ED1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CE254-5A34-794F-8CFE-E7202AF05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CF1D7-3F93-AB40-AF71-27EBE54E3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290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4422F-5971-B844-9A4C-8FADF089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F7123-604E-D541-AB8A-F7052FB03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CF52D-1A5A-EF43-BA55-5A6E576F5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CC46-2291-FB48-B249-E6F2CA956287}" type="datetime1">
              <a:rPr lang="en-IN" smtClean="0"/>
              <a:t>01-04-2023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991DA-DC57-8948-B109-63791274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AMNAYA Copyright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85E9-8216-A641-9142-C44B4197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7075-526C-D240-913E-7FCF5F25C26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48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{E7BC76F7-9B11-6446-8DAA-73E4F65F2054}tf10001072</Template>
  <TotalTime>1132</TotalTime>
  <Words>2394</Words>
  <Application>Microsoft Office PowerPoint</Application>
  <PresentationFormat>Widescreen</PresentationFormat>
  <Paragraphs>817</Paragraphs>
  <Slides>110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1" baseType="lpstr">
      <vt:lpstr>Office Theme</vt:lpstr>
      <vt:lpstr>PowerPoint Presentation</vt:lpstr>
      <vt:lpstr>PowerPoint Presentation</vt:lpstr>
      <vt:lpstr>WHAT ARE THE BROAD DELIVERABLES FROM VENDOR?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Apoorva Srivastava</dc:creator>
  <cp:lastModifiedBy>Apoorva Srivastava</cp:lastModifiedBy>
  <cp:revision>3</cp:revision>
  <dcterms:created xsi:type="dcterms:W3CDTF">2019-06-08T09:06:50Z</dcterms:created>
  <dcterms:modified xsi:type="dcterms:W3CDTF">2023-04-01T18:15:26Z</dcterms:modified>
</cp:coreProperties>
</file>